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8" r:id="rId1"/>
  </p:sldMasterIdLst>
  <p:notesMasterIdLst>
    <p:notesMasterId r:id="rId94"/>
  </p:notesMasterIdLst>
  <p:sldIdLst>
    <p:sldId id="257" r:id="rId2"/>
    <p:sldId id="259" r:id="rId3"/>
    <p:sldId id="358" r:id="rId4"/>
    <p:sldId id="268" r:id="rId5"/>
    <p:sldId id="270" r:id="rId6"/>
    <p:sldId id="264" r:id="rId7"/>
    <p:sldId id="269" r:id="rId8"/>
    <p:sldId id="271" r:id="rId9"/>
    <p:sldId id="272" r:id="rId10"/>
    <p:sldId id="273" r:id="rId11"/>
    <p:sldId id="274" r:id="rId12"/>
    <p:sldId id="275" r:id="rId13"/>
    <p:sldId id="327" r:id="rId14"/>
    <p:sldId id="328" r:id="rId15"/>
    <p:sldId id="276" r:id="rId16"/>
    <p:sldId id="280" r:id="rId17"/>
    <p:sldId id="261" r:id="rId18"/>
    <p:sldId id="372" r:id="rId19"/>
    <p:sldId id="331" r:id="rId20"/>
    <p:sldId id="282" r:id="rId21"/>
    <p:sldId id="288" r:id="rId22"/>
    <p:sldId id="281" r:id="rId23"/>
    <p:sldId id="283" r:id="rId24"/>
    <p:sldId id="284" r:id="rId25"/>
    <p:sldId id="287" r:id="rId26"/>
    <p:sldId id="286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308" r:id="rId35"/>
    <p:sldId id="307" r:id="rId36"/>
    <p:sldId id="277" r:id="rId37"/>
    <p:sldId id="278" r:id="rId38"/>
    <p:sldId id="279" r:id="rId39"/>
    <p:sldId id="301" r:id="rId40"/>
    <p:sldId id="297" r:id="rId41"/>
    <p:sldId id="298" r:id="rId42"/>
    <p:sldId id="329" r:id="rId43"/>
    <p:sldId id="299" r:id="rId44"/>
    <p:sldId id="310" r:id="rId45"/>
    <p:sldId id="300" r:id="rId46"/>
    <p:sldId id="302" r:id="rId47"/>
    <p:sldId id="303" r:id="rId48"/>
    <p:sldId id="306" r:id="rId49"/>
    <p:sldId id="305" r:id="rId50"/>
    <p:sldId id="330" r:id="rId51"/>
    <p:sldId id="311" r:id="rId52"/>
    <p:sldId id="313" r:id="rId53"/>
    <p:sldId id="314" r:id="rId54"/>
    <p:sldId id="334" r:id="rId55"/>
    <p:sldId id="335" r:id="rId56"/>
    <p:sldId id="337" r:id="rId57"/>
    <p:sldId id="333" r:id="rId58"/>
    <p:sldId id="338" r:id="rId59"/>
    <p:sldId id="336" r:id="rId60"/>
    <p:sldId id="339" r:id="rId61"/>
    <p:sldId id="354" r:id="rId62"/>
    <p:sldId id="315" r:id="rId63"/>
    <p:sldId id="351" r:id="rId64"/>
    <p:sldId id="340" r:id="rId65"/>
    <p:sldId id="341" r:id="rId66"/>
    <p:sldId id="342" r:id="rId67"/>
    <p:sldId id="344" r:id="rId68"/>
    <p:sldId id="353" r:id="rId69"/>
    <p:sldId id="316" r:id="rId70"/>
    <p:sldId id="350" r:id="rId71"/>
    <p:sldId id="345" r:id="rId72"/>
    <p:sldId id="355" r:id="rId73"/>
    <p:sldId id="318" r:id="rId74"/>
    <p:sldId id="356" r:id="rId75"/>
    <p:sldId id="320" r:id="rId76"/>
    <p:sldId id="319" r:id="rId77"/>
    <p:sldId id="357" r:id="rId78"/>
    <p:sldId id="321" r:id="rId79"/>
    <p:sldId id="369" r:id="rId80"/>
    <p:sldId id="371" r:id="rId81"/>
    <p:sldId id="359" r:id="rId82"/>
    <p:sldId id="360" r:id="rId83"/>
    <p:sldId id="346" r:id="rId84"/>
    <p:sldId id="323" r:id="rId85"/>
    <p:sldId id="361" r:id="rId86"/>
    <p:sldId id="363" r:id="rId87"/>
    <p:sldId id="347" r:id="rId88"/>
    <p:sldId id="324" r:id="rId89"/>
    <p:sldId id="365" r:id="rId90"/>
    <p:sldId id="373" r:id="rId91"/>
    <p:sldId id="266" r:id="rId92"/>
    <p:sldId id="348" r:id="rId93"/>
  </p:sldIdLst>
  <p:sldSz cx="9144000" cy="5143500" type="screen16x9"/>
  <p:notesSz cx="6858000" cy="9144000"/>
  <p:embeddedFontLst>
    <p:embeddedFont>
      <p:font typeface="Red Hat Display" panose="020B0604020202020204" charset="0"/>
      <p:regular r:id="rId95"/>
      <p:bold r:id="rId96"/>
      <p:italic r:id="rId97"/>
      <p:boldItalic r:id="rId98"/>
    </p:embeddedFont>
    <p:embeddedFont>
      <p:font typeface="Red Hat Display Medium" panose="020B0604020202020204" charset="0"/>
      <p:regular r:id="rId99"/>
      <p:italic r:id="rId100"/>
    </p:embeddedFont>
    <p:embeddedFont>
      <p:font typeface="Red Hat Text" panose="020B0604020202020204" charset="0"/>
      <p:regular r:id="rId101"/>
      <p:bold r:id="rId102"/>
      <p:italic r:id="rId103"/>
      <p:boldItalic r:id="rId104"/>
    </p:embeddedFont>
    <p:embeddedFont>
      <p:font typeface="Red Hat Text Medium" panose="020B0604020202020204" charset="0"/>
      <p:regular r:id="rId105"/>
      <p: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30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8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9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B05BB24-7547-42D5-898E-29EFBFFE88EC}" type="doc">
      <dgm:prSet loTypeId="urn:microsoft.com/office/officeart/2005/8/layout/pyramid2" loCatId="pyramid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8FFDAC9-6768-4914-97F6-581AC0FA9FC4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CI/CD</a:t>
          </a:r>
        </a:p>
      </dgm:t>
    </dgm:pt>
    <dgm:pt modelId="{1DB4E3D9-B16B-49AA-BF6E-D11E824CFA63}" type="parTrans" cxnId="{7DF31FD0-A8C7-4222-986F-3401AC25E17D}">
      <dgm:prSet/>
      <dgm:spPr/>
      <dgm:t>
        <a:bodyPr/>
        <a:lstStyle/>
        <a:p>
          <a:endParaRPr lang="en-CA"/>
        </a:p>
      </dgm:t>
    </dgm:pt>
    <dgm:pt modelId="{AE994629-DE45-47AA-820D-D07DD506EE56}" type="sibTrans" cxnId="{7DF31FD0-A8C7-4222-986F-3401AC25E17D}">
      <dgm:prSet/>
      <dgm:spPr/>
      <dgm:t>
        <a:bodyPr/>
        <a:lstStyle/>
        <a:p>
          <a:endParaRPr lang="en-CA"/>
        </a:p>
      </dgm:t>
    </dgm:pt>
    <dgm:pt modelId="{26E59376-4CC9-4532-A105-EF0EF6F02D5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Full Configuration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Management</a:t>
          </a:r>
        </a:p>
      </dgm:t>
    </dgm:pt>
    <dgm:pt modelId="{E3E29C7C-82D5-457D-8C7C-A50515CB8AA6}" type="sibTrans" cxnId="{0B74BF87-DF3C-4F7F-B409-86241E1840EF}">
      <dgm:prSet/>
      <dgm:spPr/>
      <dgm:t>
        <a:bodyPr/>
        <a:lstStyle/>
        <a:p>
          <a:endParaRPr lang="en-CA"/>
        </a:p>
      </dgm:t>
    </dgm:pt>
    <dgm:pt modelId="{B0C7A8C8-169E-41BE-958E-2AC287FAA3BD}" type="parTrans" cxnId="{0B74BF87-DF3C-4F7F-B409-86241E1840EF}">
      <dgm:prSet/>
      <dgm:spPr/>
      <dgm:t>
        <a:bodyPr/>
        <a:lstStyle/>
        <a:p>
          <a:endParaRPr lang="en-CA"/>
        </a:p>
      </dgm:t>
    </dgm:pt>
    <dgm:pt modelId="{02591184-822A-46AB-9D7F-603E5CC3407F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State Validation</a:t>
          </a:r>
        </a:p>
      </dgm:t>
    </dgm:pt>
    <dgm:pt modelId="{815F9891-2EB5-453B-A01B-4A917B638FD9}" type="sibTrans" cxnId="{8A292C84-9FF9-4E9D-8736-011A91F0D4BD}">
      <dgm:prSet/>
      <dgm:spPr/>
      <dgm:t>
        <a:bodyPr/>
        <a:lstStyle/>
        <a:p>
          <a:endParaRPr lang="en-CA"/>
        </a:p>
      </dgm:t>
    </dgm:pt>
    <dgm:pt modelId="{4F02FBD8-0E61-4E90-A1C2-1AE0943303C0}" type="parTrans" cxnId="{8A292C84-9FF9-4E9D-8736-011A91F0D4BD}">
      <dgm:prSet/>
      <dgm:spPr/>
      <dgm:t>
        <a:bodyPr/>
        <a:lstStyle/>
        <a:p>
          <a:endParaRPr lang="en-CA"/>
        </a:p>
      </dgm:t>
    </dgm:pt>
    <dgm:pt modelId="{E4F08A92-CA72-44A5-9C8E-7ABE340DCA13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Tactical Changes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1 Time Playbooks</a:t>
          </a:r>
        </a:p>
      </dgm:t>
    </dgm:pt>
    <dgm:pt modelId="{ADBED817-4487-487D-AF55-47C821B154F0}" type="parTrans" cxnId="{1911EFA7-E1C2-4B29-89D0-FC36DA3CA31B}">
      <dgm:prSet/>
      <dgm:spPr/>
      <dgm:t>
        <a:bodyPr/>
        <a:lstStyle/>
        <a:p>
          <a:endParaRPr lang="en-CA"/>
        </a:p>
      </dgm:t>
    </dgm:pt>
    <dgm:pt modelId="{04B791CE-B9CB-4C61-84DA-34628F2299E2}" type="sibTrans" cxnId="{1911EFA7-E1C2-4B29-89D0-FC36DA3CA31B}">
      <dgm:prSet/>
      <dgm:spPr/>
      <dgm:t>
        <a:bodyPr/>
        <a:lstStyle/>
        <a:p>
          <a:endParaRPr lang="en-CA"/>
        </a:p>
      </dgm:t>
    </dgm:pt>
    <dgm:pt modelId="{46F3950C-731E-4ED4-A72F-D8883C99BE36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Capture Network State</a:t>
          </a:r>
          <a:br>
            <a:rPr lang="en-CA" b="1" dirty="0">
              <a:latin typeface="Red Hat Display" panose="020B0604020202020204" charset="0"/>
            </a:rPr>
          </a:br>
          <a:r>
            <a:rPr lang="en-CA" b="1" dirty="0">
              <a:latin typeface="Red Hat Display" panose="020B0604020202020204" charset="0"/>
            </a:rPr>
            <a:t>Gather Information</a:t>
          </a:r>
        </a:p>
      </dgm:t>
    </dgm:pt>
    <dgm:pt modelId="{BD8EA866-B72C-4667-A4DC-6E8992B31F6E}" type="parTrans" cxnId="{AF7D95B1-FB96-401A-9E26-B0CF74401D25}">
      <dgm:prSet/>
      <dgm:spPr/>
      <dgm:t>
        <a:bodyPr/>
        <a:lstStyle/>
        <a:p>
          <a:endParaRPr lang="en-CA"/>
        </a:p>
      </dgm:t>
    </dgm:pt>
    <dgm:pt modelId="{E1AA84B0-9144-4218-8B51-15A41EB300B0}" type="sibTrans" cxnId="{AF7D95B1-FB96-401A-9E26-B0CF74401D25}">
      <dgm:prSet/>
      <dgm:spPr/>
      <dgm:t>
        <a:bodyPr/>
        <a:lstStyle/>
        <a:p>
          <a:endParaRPr lang="en-CA"/>
        </a:p>
      </dgm:t>
    </dgm:pt>
    <dgm:pt modelId="{BE3DB9EC-D642-4EA2-A998-A78574392BE2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Establish Connectivity</a:t>
          </a:r>
        </a:p>
      </dgm:t>
    </dgm:pt>
    <dgm:pt modelId="{5D1D9077-60C9-4DDB-8E44-31F60C902E86}" type="parTrans" cxnId="{ABBE049F-74C6-4F5A-BA6E-73610980035D}">
      <dgm:prSet/>
      <dgm:spPr/>
      <dgm:t>
        <a:bodyPr/>
        <a:lstStyle/>
        <a:p>
          <a:endParaRPr lang="en-CA"/>
        </a:p>
      </dgm:t>
    </dgm:pt>
    <dgm:pt modelId="{8106B8AD-D9C9-4638-8E24-2A00C00B9BAC}" type="sibTrans" cxnId="{ABBE049F-74C6-4F5A-BA6E-73610980035D}">
      <dgm:prSet/>
      <dgm:spPr/>
      <dgm:t>
        <a:bodyPr/>
        <a:lstStyle/>
        <a:p>
          <a:endParaRPr lang="en-CA"/>
        </a:p>
      </dgm:t>
    </dgm:pt>
    <dgm:pt modelId="{71B8D009-D9B9-4B8D-98C0-276EA91881CC}">
      <dgm:prSet phldrT="[Text]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CA" b="1" dirty="0">
              <a:latin typeface="Red Hat Display" panose="020B0604020202020204" charset="0"/>
            </a:rPr>
            <a:t>Build Toolkit</a:t>
          </a:r>
        </a:p>
      </dgm:t>
    </dgm:pt>
    <dgm:pt modelId="{1710ED79-648B-46CC-A6ED-1860EDFE2338}" type="parTrans" cxnId="{6B6A2D9A-DCCA-4645-81B2-13869144BBA7}">
      <dgm:prSet/>
      <dgm:spPr/>
      <dgm:t>
        <a:bodyPr/>
        <a:lstStyle/>
        <a:p>
          <a:endParaRPr lang="en-CA"/>
        </a:p>
      </dgm:t>
    </dgm:pt>
    <dgm:pt modelId="{DBFC1978-C935-4E58-998F-01A2E6DF40CE}" type="sibTrans" cxnId="{6B6A2D9A-DCCA-4645-81B2-13869144BBA7}">
      <dgm:prSet/>
      <dgm:spPr/>
      <dgm:t>
        <a:bodyPr/>
        <a:lstStyle/>
        <a:p>
          <a:endParaRPr lang="en-CA"/>
        </a:p>
      </dgm:t>
    </dgm:pt>
    <dgm:pt modelId="{B6496070-A5A8-4990-A9CB-E3B8BADCB7EE}" type="pres">
      <dgm:prSet presAssocID="{9B05BB24-7547-42D5-898E-29EFBFFE88EC}" presName="compositeShape" presStyleCnt="0">
        <dgm:presLayoutVars>
          <dgm:dir/>
          <dgm:resizeHandles/>
        </dgm:presLayoutVars>
      </dgm:prSet>
      <dgm:spPr/>
    </dgm:pt>
    <dgm:pt modelId="{34B4ADFE-D5D8-48ED-8595-6E14F5B912B3}" type="pres">
      <dgm:prSet presAssocID="{9B05BB24-7547-42D5-898E-29EFBFFE88EC}" presName="pyramid" presStyleLbl="node1" presStyleIdx="0" presStyleCnt="1"/>
      <dgm:spPr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</dgm:spPr>
    </dgm:pt>
    <dgm:pt modelId="{D9D6A937-3FDD-46DC-8F55-B1846DA639FF}" type="pres">
      <dgm:prSet presAssocID="{9B05BB24-7547-42D5-898E-29EFBFFE88EC}" presName="theList" presStyleCnt="0"/>
      <dgm:spPr/>
    </dgm:pt>
    <dgm:pt modelId="{3624C07C-DD7F-446B-9E93-2F7DA6F3B704}" type="pres">
      <dgm:prSet presAssocID="{98FFDAC9-6768-4914-97F6-581AC0FA9FC4}" presName="aNode" presStyleLbl="fgAcc1" presStyleIdx="0" presStyleCnt="7" custScaleX="27256" custScaleY="26032" custLinFactY="-10531" custLinFactNeighborX="-45000" custLinFactNeighborY="-100000">
        <dgm:presLayoutVars>
          <dgm:bulletEnabled val="1"/>
        </dgm:presLayoutVars>
      </dgm:prSet>
      <dgm:spPr/>
    </dgm:pt>
    <dgm:pt modelId="{4CC791E8-09D5-49D6-B728-C223D57CEF77}" type="pres">
      <dgm:prSet presAssocID="{98FFDAC9-6768-4914-97F6-581AC0FA9FC4}" presName="aSpace" presStyleCnt="0"/>
      <dgm:spPr/>
    </dgm:pt>
    <dgm:pt modelId="{DD3CF29E-DDAF-4E79-B7BA-17E8A55CF00F}" type="pres">
      <dgm:prSet presAssocID="{02591184-822A-46AB-9D7F-603E5CC3407F}" presName="aNode" presStyleLbl="fgAcc1" presStyleIdx="1" presStyleCnt="7" custScaleX="74955" custScaleY="20691" custLinFactY="-5465" custLinFactNeighborX="-45717" custLinFactNeighborY="-100000">
        <dgm:presLayoutVars>
          <dgm:bulletEnabled val="1"/>
        </dgm:presLayoutVars>
      </dgm:prSet>
      <dgm:spPr/>
    </dgm:pt>
    <dgm:pt modelId="{C7D23CC8-F993-470D-B73E-A0A52A6CEF84}" type="pres">
      <dgm:prSet presAssocID="{02591184-822A-46AB-9D7F-603E5CC3407F}" presName="aSpace" presStyleCnt="0"/>
      <dgm:spPr/>
    </dgm:pt>
    <dgm:pt modelId="{B40A4DD1-40C3-4788-8678-459C91340435}" type="pres">
      <dgm:prSet presAssocID="{26E59376-4CC9-4532-A105-EF0EF6F02D5F}" presName="aNode" presStyleLbl="fgAcc1" presStyleIdx="2" presStyleCnt="7" custScaleX="99485" custScaleY="24048" custLinFactNeighborX="-45184" custLinFactNeighborY="-68645">
        <dgm:presLayoutVars>
          <dgm:bulletEnabled val="1"/>
        </dgm:presLayoutVars>
      </dgm:prSet>
      <dgm:spPr/>
    </dgm:pt>
    <dgm:pt modelId="{661B3CD3-EE67-4749-8CD4-F68A7B090F07}" type="pres">
      <dgm:prSet presAssocID="{26E59376-4CC9-4532-A105-EF0EF6F02D5F}" presName="aSpace" presStyleCnt="0"/>
      <dgm:spPr/>
    </dgm:pt>
    <dgm:pt modelId="{57F1BFC1-0E41-4C2B-82C8-4C80D7975416}" type="pres">
      <dgm:prSet presAssocID="{E4F08A92-CA72-44A5-9C8E-7ABE340DCA13}" presName="aNode" presStyleLbl="fgAcc1" presStyleIdx="3" presStyleCnt="7" custScaleX="114476" custScaleY="24048" custLinFactNeighborX="-43335" custLinFactNeighborY="11683">
        <dgm:presLayoutVars>
          <dgm:bulletEnabled val="1"/>
        </dgm:presLayoutVars>
      </dgm:prSet>
      <dgm:spPr/>
    </dgm:pt>
    <dgm:pt modelId="{399AF7BD-ED06-4AE0-BC90-EFEAF6873E92}" type="pres">
      <dgm:prSet presAssocID="{E4F08A92-CA72-44A5-9C8E-7ABE340DCA13}" presName="aSpace" presStyleCnt="0"/>
      <dgm:spPr/>
    </dgm:pt>
    <dgm:pt modelId="{DC3264F7-13C4-4E40-AEE7-539BE1F0D1CA}" type="pres">
      <dgm:prSet presAssocID="{46F3950C-731E-4ED4-A72F-D8883C99BE36}" presName="aNode" presStyleLbl="fgAcc1" presStyleIdx="4" presStyleCnt="7" custScaleX="133555" custScaleY="24048" custLinFactNeighborX="-43864" custLinFactNeighborY="81570">
        <dgm:presLayoutVars>
          <dgm:bulletEnabled val="1"/>
        </dgm:presLayoutVars>
      </dgm:prSet>
      <dgm:spPr/>
    </dgm:pt>
    <dgm:pt modelId="{B7D1AC80-DBA6-41DB-B4EB-E8768FF05E47}" type="pres">
      <dgm:prSet presAssocID="{46F3950C-731E-4ED4-A72F-D8883C99BE36}" presName="aSpace" presStyleCnt="0"/>
      <dgm:spPr/>
    </dgm:pt>
    <dgm:pt modelId="{3727BE67-A50A-4A62-9F5B-29CB674690F4}" type="pres">
      <dgm:prSet presAssocID="{BE3DB9EC-D642-4EA2-A998-A78574392BE2}" presName="aNode" presStyleLbl="fgAcc1" presStyleIdx="5" presStyleCnt="7" custScaleX="155360" custScaleY="24048" custLinFactY="6994" custLinFactNeighborX="-45714" custLinFactNeighborY="100000">
        <dgm:presLayoutVars>
          <dgm:bulletEnabled val="1"/>
        </dgm:presLayoutVars>
      </dgm:prSet>
      <dgm:spPr/>
    </dgm:pt>
    <dgm:pt modelId="{09C53663-893A-4793-8FED-1B719D7F4161}" type="pres">
      <dgm:prSet presAssocID="{BE3DB9EC-D642-4EA2-A998-A78574392BE2}" presName="aSpace" presStyleCnt="0"/>
      <dgm:spPr/>
    </dgm:pt>
    <dgm:pt modelId="{C459D9B5-FDC5-438D-986A-53C2A384C348}" type="pres">
      <dgm:prSet presAssocID="{71B8D009-D9B9-4B8D-98C0-276EA91881CC}" presName="aNode" presStyleLbl="fgAcc1" presStyleIdx="6" presStyleCnt="7" custScaleX="177165" custScaleY="24048" custLinFactY="14420" custLinFactNeighborX="-49148" custLinFactNeighborY="100000">
        <dgm:presLayoutVars>
          <dgm:bulletEnabled val="1"/>
        </dgm:presLayoutVars>
      </dgm:prSet>
      <dgm:spPr/>
    </dgm:pt>
    <dgm:pt modelId="{B932CC20-506A-4FFE-9C5B-F8106B01C92A}" type="pres">
      <dgm:prSet presAssocID="{71B8D009-D9B9-4B8D-98C0-276EA91881CC}" presName="aSpace" presStyleCnt="0"/>
      <dgm:spPr/>
    </dgm:pt>
  </dgm:ptLst>
  <dgm:cxnLst>
    <dgm:cxn modelId="{A7C7471C-BBD5-4719-8035-C3B650C78AFB}" type="presOf" srcId="{98FFDAC9-6768-4914-97F6-581AC0FA9FC4}" destId="{3624C07C-DD7F-446B-9E93-2F7DA6F3B704}" srcOrd="0" destOrd="0" presId="urn:microsoft.com/office/officeart/2005/8/layout/pyramid2"/>
    <dgm:cxn modelId="{168A1763-9B52-47A1-AF4F-7FFF62C62D52}" type="presOf" srcId="{E4F08A92-CA72-44A5-9C8E-7ABE340DCA13}" destId="{57F1BFC1-0E41-4C2B-82C8-4C80D7975416}" srcOrd="0" destOrd="0" presId="urn:microsoft.com/office/officeart/2005/8/layout/pyramid2"/>
    <dgm:cxn modelId="{41610F65-8223-4A50-AED1-09C401AA88E7}" type="presOf" srcId="{BE3DB9EC-D642-4EA2-A998-A78574392BE2}" destId="{3727BE67-A50A-4A62-9F5B-29CB674690F4}" srcOrd="0" destOrd="0" presId="urn:microsoft.com/office/officeart/2005/8/layout/pyramid2"/>
    <dgm:cxn modelId="{E96E5E49-2D3F-4B5B-8519-F907863651F3}" type="presOf" srcId="{02591184-822A-46AB-9D7F-603E5CC3407F}" destId="{DD3CF29E-DDAF-4E79-B7BA-17E8A55CF00F}" srcOrd="0" destOrd="0" presId="urn:microsoft.com/office/officeart/2005/8/layout/pyramid2"/>
    <dgm:cxn modelId="{CBB45258-59D1-4035-900F-EB30FBCB896C}" type="presOf" srcId="{9B05BB24-7547-42D5-898E-29EFBFFE88EC}" destId="{B6496070-A5A8-4990-A9CB-E3B8BADCB7EE}" srcOrd="0" destOrd="0" presId="urn:microsoft.com/office/officeart/2005/8/layout/pyramid2"/>
    <dgm:cxn modelId="{8A292C84-9FF9-4E9D-8736-011A91F0D4BD}" srcId="{9B05BB24-7547-42D5-898E-29EFBFFE88EC}" destId="{02591184-822A-46AB-9D7F-603E5CC3407F}" srcOrd="1" destOrd="0" parTransId="{4F02FBD8-0E61-4E90-A1C2-1AE0943303C0}" sibTransId="{815F9891-2EB5-453B-A01B-4A917B638FD9}"/>
    <dgm:cxn modelId="{0B74BF87-DF3C-4F7F-B409-86241E1840EF}" srcId="{9B05BB24-7547-42D5-898E-29EFBFFE88EC}" destId="{26E59376-4CC9-4532-A105-EF0EF6F02D5F}" srcOrd="2" destOrd="0" parTransId="{B0C7A8C8-169E-41BE-958E-2AC287FAA3BD}" sibTransId="{E3E29C7C-82D5-457D-8C7C-A50515CB8AA6}"/>
    <dgm:cxn modelId="{6B6A2D9A-DCCA-4645-81B2-13869144BBA7}" srcId="{9B05BB24-7547-42D5-898E-29EFBFFE88EC}" destId="{71B8D009-D9B9-4B8D-98C0-276EA91881CC}" srcOrd="6" destOrd="0" parTransId="{1710ED79-648B-46CC-A6ED-1860EDFE2338}" sibTransId="{DBFC1978-C935-4E58-998F-01A2E6DF40CE}"/>
    <dgm:cxn modelId="{ABBE049F-74C6-4F5A-BA6E-73610980035D}" srcId="{9B05BB24-7547-42D5-898E-29EFBFFE88EC}" destId="{BE3DB9EC-D642-4EA2-A998-A78574392BE2}" srcOrd="5" destOrd="0" parTransId="{5D1D9077-60C9-4DDB-8E44-31F60C902E86}" sibTransId="{8106B8AD-D9C9-4638-8E24-2A00C00B9BAC}"/>
    <dgm:cxn modelId="{F56385A5-66AE-4192-A44B-8E7B4FDE6066}" type="presOf" srcId="{71B8D009-D9B9-4B8D-98C0-276EA91881CC}" destId="{C459D9B5-FDC5-438D-986A-53C2A384C348}" srcOrd="0" destOrd="0" presId="urn:microsoft.com/office/officeart/2005/8/layout/pyramid2"/>
    <dgm:cxn modelId="{1911EFA7-E1C2-4B29-89D0-FC36DA3CA31B}" srcId="{9B05BB24-7547-42D5-898E-29EFBFFE88EC}" destId="{E4F08A92-CA72-44A5-9C8E-7ABE340DCA13}" srcOrd="3" destOrd="0" parTransId="{ADBED817-4487-487D-AF55-47C821B154F0}" sibTransId="{04B791CE-B9CB-4C61-84DA-34628F2299E2}"/>
    <dgm:cxn modelId="{AF7D95B1-FB96-401A-9E26-B0CF74401D25}" srcId="{9B05BB24-7547-42D5-898E-29EFBFFE88EC}" destId="{46F3950C-731E-4ED4-A72F-D8883C99BE36}" srcOrd="4" destOrd="0" parTransId="{BD8EA866-B72C-4667-A4DC-6E8992B31F6E}" sibTransId="{E1AA84B0-9144-4218-8B51-15A41EB300B0}"/>
    <dgm:cxn modelId="{7DF31FD0-A8C7-4222-986F-3401AC25E17D}" srcId="{9B05BB24-7547-42D5-898E-29EFBFFE88EC}" destId="{98FFDAC9-6768-4914-97F6-581AC0FA9FC4}" srcOrd="0" destOrd="0" parTransId="{1DB4E3D9-B16B-49AA-BF6E-D11E824CFA63}" sibTransId="{AE994629-DE45-47AA-820D-D07DD506EE56}"/>
    <dgm:cxn modelId="{BD8436E1-C277-4055-A66C-77321EA7613C}" type="presOf" srcId="{46F3950C-731E-4ED4-A72F-D8883C99BE36}" destId="{DC3264F7-13C4-4E40-AEE7-539BE1F0D1CA}" srcOrd="0" destOrd="0" presId="urn:microsoft.com/office/officeart/2005/8/layout/pyramid2"/>
    <dgm:cxn modelId="{61DDD9EE-4A96-4248-9664-FC302279A204}" type="presOf" srcId="{26E59376-4CC9-4532-A105-EF0EF6F02D5F}" destId="{B40A4DD1-40C3-4788-8678-459C91340435}" srcOrd="0" destOrd="0" presId="urn:microsoft.com/office/officeart/2005/8/layout/pyramid2"/>
    <dgm:cxn modelId="{42BA69E6-EB80-4E3D-BD2C-CB673C93F923}" type="presParOf" srcId="{B6496070-A5A8-4990-A9CB-E3B8BADCB7EE}" destId="{34B4ADFE-D5D8-48ED-8595-6E14F5B912B3}" srcOrd="0" destOrd="0" presId="urn:microsoft.com/office/officeart/2005/8/layout/pyramid2"/>
    <dgm:cxn modelId="{D6BF5FD9-09CB-4671-A8DD-D098738B8090}" type="presParOf" srcId="{B6496070-A5A8-4990-A9CB-E3B8BADCB7EE}" destId="{D9D6A937-3FDD-46DC-8F55-B1846DA639FF}" srcOrd="1" destOrd="0" presId="urn:microsoft.com/office/officeart/2005/8/layout/pyramid2"/>
    <dgm:cxn modelId="{7F29C41D-25DC-4715-A121-DD5680D988F9}" type="presParOf" srcId="{D9D6A937-3FDD-46DC-8F55-B1846DA639FF}" destId="{3624C07C-DD7F-446B-9E93-2F7DA6F3B704}" srcOrd="0" destOrd="0" presId="urn:microsoft.com/office/officeart/2005/8/layout/pyramid2"/>
    <dgm:cxn modelId="{656B5F76-F87D-4E2D-B372-D104ED205CFA}" type="presParOf" srcId="{D9D6A937-3FDD-46DC-8F55-B1846DA639FF}" destId="{4CC791E8-09D5-49D6-B728-C223D57CEF77}" srcOrd="1" destOrd="0" presId="urn:microsoft.com/office/officeart/2005/8/layout/pyramid2"/>
    <dgm:cxn modelId="{0CDAB028-9100-4F0D-9118-D76AE47E6475}" type="presParOf" srcId="{D9D6A937-3FDD-46DC-8F55-B1846DA639FF}" destId="{DD3CF29E-DDAF-4E79-B7BA-17E8A55CF00F}" srcOrd="2" destOrd="0" presId="urn:microsoft.com/office/officeart/2005/8/layout/pyramid2"/>
    <dgm:cxn modelId="{750DD501-032E-47EC-B9F2-7FE26B4F3875}" type="presParOf" srcId="{D9D6A937-3FDD-46DC-8F55-B1846DA639FF}" destId="{C7D23CC8-F993-470D-B73E-A0A52A6CEF84}" srcOrd="3" destOrd="0" presId="urn:microsoft.com/office/officeart/2005/8/layout/pyramid2"/>
    <dgm:cxn modelId="{1AD93F3D-511B-498D-8A00-22ED95F0D1EB}" type="presParOf" srcId="{D9D6A937-3FDD-46DC-8F55-B1846DA639FF}" destId="{B40A4DD1-40C3-4788-8678-459C91340435}" srcOrd="4" destOrd="0" presId="urn:microsoft.com/office/officeart/2005/8/layout/pyramid2"/>
    <dgm:cxn modelId="{2409BC52-3E4C-4EE0-B330-BAFD8D8BC303}" type="presParOf" srcId="{D9D6A937-3FDD-46DC-8F55-B1846DA639FF}" destId="{661B3CD3-EE67-4749-8CD4-F68A7B090F07}" srcOrd="5" destOrd="0" presId="urn:microsoft.com/office/officeart/2005/8/layout/pyramid2"/>
    <dgm:cxn modelId="{E4B29E42-66B1-4791-ACF8-0B9586F93B05}" type="presParOf" srcId="{D9D6A937-3FDD-46DC-8F55-B1846DA639FF}" destId="{57F1BFC1-0E41-4C2B-82C8-4C80D7975416}" srcOrd="6" destOrd="0" presId="urn:microsoft.com/office/officeart/2005/8/layout/pyramid2"/>
    <dgm:cxn modelId="{1F2E80B2-5649-482D-9B0A-4D2FE3A98935}" type="presParOf" srcId="{D9D6A937-3FDD-46DC-8F55-B1846DA639FF}" destId="{399AF7BD-ED06-4AE0-BC90-EFEAF6873E92}" srcOrd="7" destOrd="0" presId="urn:microsoft.com/office/officeart/2005/8/layout/pyramid2"/>
    <dgm:cxn modelId="{82D5585B-8AFC-4619-9993-9BC6DEADE696}" type="presParOf" srcId="{D9D6A937-3FDD-46DC-8F55-B1846DA639FF}" destId="{DC3264F7-13C4-4E40-AEE7-539BE1F0D1CA}" srcOrd="8" destOrd="0" presId="urn:microsoft.com/office/officeart/2005/8/layout/pyramid2"/>
    <dgm:cxn modelId="{DB003982-5CE5-4CC3-B464-1409452EABFC}" type="presParOf" srcId="{D9D6A937-3FDD-46DC-8F55-B1846DA639FF}" destId="{B7D1AC80-DBA6-41DB-B4EB-E8768FF05E47}" srcOrd="9" destOrd="0" presId="urn:microsoft.com/office/officeart/2005/8/layout/pyramid2"/>
    <dgm:cxn modelId="{7C2B1D3B-F495-41C6-88B0-E426C5DF4B3F}" type="presParOf" srcId="{D9D6A937-3FDD-46DC-8F55-B1846DA639FF}" destId="{3727BE67-A50A-4A62-9F5B-29CB674690F4}" srcOrd="10" destOrd="0" presId="urn:microsoft.com/office/officeart/2005/8/layout/pyramid2"/>
    <dgm:cxn modelId="{B3D801AD-BCA3-4FEC-AAF7-0D3495DA72D8}" type="presParOf" srcId="{D9D6A937-3FDD-46DC-8F55-B1846DA639FF}" destId="{09C53663-893A-4793-8FED-1B719D7F4161}" srcOrd="11" destOrd="0" presId="urn:microsoft.com/office/officeart/2005/8/layout/pyramid2"/>
    <dgm:cxn modelId="{F88955E8-162E-4FD1-B5FD-E9C1677B0507}" type="presParOf" srcId="{D9D6A937-3FDD-46DC-8F55-B1846DA639FF}" destId="{C459D9B5-FDC5-438D-986A-53C2A384C348}" srcOrd="12" destOrd="0" presId="urn:microsoft.com/office/officeart/2005/8/layout/pyramid2"/>
    <dgm:cxn modelId="{D4CD5A90-2F5A-4D98-89E5-646B626082FF}" type="presParOf" srcId="{D9D6A937-3FDD-46DC-8F55-B1846DA639FF}" destId="{B932CC20-506A-4FFE-9C5B-F8106B01C92A}" srcOrd="1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4ADFE-D5D8-48ED-8595-6E14F5B912B3}">
      <dsp:nvSpPr>
        <dsp:cNvPr id="0" name=""/>
        <dsp:cNvSpPr/>
      </dsp:nvSpPr>
      <dsp:spPr>
        <a:xfrm>
          <a:off x="201602" y="0"/>
          <a:ext cx="4064000" cy="4064000"/>
        </a:xfrm>
        <a:prstGeom prst="triangle">
          <a:avLst/>
        </a:prstGeom>
        <a:blipFill dpi="0" rotWithShape="0">
          <a:blip xmlns:r="http://schemas.openxmlformats.org/officeDocument/2006/relationships" r:embed="rId1">
            <a:alphaModFix amt="67000"/>
          </a:blip>
          <a:srcRect/>
          <a:tile tx="0" ty="0" sx="50000" sy="50000" flip="none" algn="t"/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4C07C-DD7F-446B-9E93-2F7DA6F3B704}">
      <dsp:nvSpPr>
        <dsp:cNvPr id="0" name=""/>
        <dsp:cNvSpPr/>
      </dsp:nvSpPr>
      <dsp:spPr>
        <a:xfrm>
          <a:off x="2005685" y="114124"/>
          <a:ext cx="719994" cy="33225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CI/CD</a:t>
          </a:r>
        </a:p>
      </dsp:txBody>
      <dsp:txXfrm>
        <a:off x="2021905" y="130344"/>
        <a:ext cx="687554" cy="299819"/>
      </dsp:txXfrm>
    </dsp:sp>
    <dsp:sp modelId="{DD3CF29E-DDAF-4E79-B7BA-17E8A55CF00F}">
      <dsp:nvSpPr>
        <dsp:cNvPr id="0" name=""/>
        <dsp:cNvSpPr/>
      </dsp:nvSpPr>
      <dsp:spPr>
        <a:xfrm>
          <a:off x="1356736" y="670587"/>
          <a:ext cx="1980011" cy="26408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State Validation</a:t>
          </a:r>
        </a:p>
      </dsp:txBody>
      <dsp:txXfrm>
        <a:off x="1369628" y="683479"/>
        <a:ext cx="1954227" cy="238305"/>
      </dsp:txXfrm>
    </dsp:sp>
    <dsp:sp modelId="{B40A4DD1-40C3-4788-8678-459C91340435}">
      <dsp:nvSpPr>
        <dsp:cNvPr id="0" name=""/>
        <dsp:cNvSpPr/>
      </dsp:nvSpPr>
      <dsp:spPr>
        <a:xfrm>
          <a:off x="1046823" y="1213998"/>
          <a:ext cx="2627995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Full Configuration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Management</a:t>
          </a:r>
        </a:p>
      </dsp:txBody>
      <dsp:txXfrm>
        <a:off x="1061806" y="1228981"/>
        <a:ext cx="2598029" cy="276970"/>
      </dsp:txXfrm>
    </dsp:sp>
    <dsp:sp modelId="{57F1BFC1-0E41-4C2B-82C8-4C80D7975416}">
      <dsp:nvSpPr>
        <dsp:cNvPr id="0" name=""/>
        <dsp:cNvSpPr/>
      </dsp:nvSpPr>
      <dsp:spPr>
        <a:xfrm>
          <a:off x="897665" y="1808637"/>
          <a:ext cx="302399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Tactical Changes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1 Time Playbooks</a:t>
          </a:r>
        </a:p>
      </dsp:txBody>
      <dsp:txXfrm>
        <a:off x="912648" y="1823620"/>
        <a:ext cx="2994032" cy="276970"/>
      </dsp:txXfrm>
    </dsp:sp>
    <dsp:sp modelId="{DC3264F7-13C4-4E40-AEE7-539BE1F0D1CA}">
      <dsp:nvSpPr>
        <dsp:cNvPr id="0" name=""/>
        <dsp:cNvSpPr/>
      </dsp:nvSpPr>
      <dsp:spPr>
        <a:xfrm>
          <a:off x="631696" y="2386617"/>
          <a:ext cx="3527988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Capture Network State</a:t>
          </a:r>
          <a:br>
            <a:rPr lang="en-CA" sz="700" b="1" kern="1200" dirty="0">
              <a:latin typeface="Red Hat Display" panose="020B0604020202020204" charset="0"/>
            </a:rPr>
          </a:br>
          <a:r>
            <a:rPr lang="en-CA" sz="700" b="1" kern="1200" dirty="0">
              <a:latin typeface="Red Hat Display" panose="020B0604020202020204" charset="0"/>
            </a:rPr>
            <a:t>Gather Information</a:t>
          </a:r>
        </a:p>
      </dsp:txBody>
      <dsp:txXfrm>
        <a:off x="646679" y="2401600"/>
        <a:ext cx="3498022" cy="276970"/>
      </dsp:txXfrm>
    </dsp:sp>
    <dsp:sp modelId="{3727BE67-A50A-4A62-9F5B-29CB674690F4}">
      <dsp:nvSpPr>
        <dsp:cNvPr id="0" name=""/>
        <dsp:cNvSpPr/>
      </dsp:nvSpPr>
      <dsp:spPr>
        <a:xfrm>
          <a:off x="294826" y="2971770"/>
          <a:ext cx="4103989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Establish Connectivity</a:t>
          </a:r>
        </a:p>
      </dsp:txBody>
      <dsp:txXfrm>
        <a:off x="309809" y="2986753"/>
        <a:ext cx="4074023" cy="276970"/>
      </dsp:txXfrm>
    </dsp:sp>
    <dsp:sp modelId="{C459D9B5-FDC5-438D-986A-53C2A384C348}">
      <dsp:nvSpPr>
        <dsp:cNvPr id="0" name=""/>
        <dsp:cNvSpPr/>
      </dsp:nvSpPr>
      <dsp:spPr>
        <a:xfrm>
          <a:off x="0" y="3533032"/>
          <a:ext cx="4679990" cy="3069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lumMod val="7500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700" b="1" kern="1200" dirty="0">
              <a:latin typeface="Red Hat Display" panose="020B0604020202020204" charset="0"/>
            </a:rPr>
            <a:t>Build Toolkit</a:t>
          </a:r>
        </a:p>
      </dsp:txBody>
      <dsp:txXfrm>
        <a:off x="14983" y="3548015"/>
        <a:ext cx="4650024" cy="276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7970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8ea9197a32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8ea9197a32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997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526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206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ea9197a32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ea9197a32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720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974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ea9197a32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ea9197a32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1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ea9197a32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ea9197a32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203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ea9197a32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ea9197a32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9772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631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3264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12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188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33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2593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129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08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3068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422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089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629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88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0102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5055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26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8583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472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889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34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ea9197a3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ea9197a3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361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2032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9669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503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6826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44185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7587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4321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1520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8020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74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4994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0171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0329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3894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012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0644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48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3003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0541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136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9138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6364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6400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734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23167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7873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200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6833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5207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835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6833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ea9197a3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ea9197a3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08076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ea9197a3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ea9197a3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79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 1">
  <p:cSld name="TITLE_AND_TWO_COLUMNS_1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"/>
            <a:ext cx="9143995" cy="5144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72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 1 1 1">
  <p:cSld name="Title and two columns 1 1 1 1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5" cy="5144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03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2215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46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ed Hat Text"/>
              <a:buChar char="●"/>
              <a:defRPr sz="1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9" r:id="rId3"/>
    <p:sldLayoutId id="2147483660" r:id="rId4"/>
    <p:sldLayoutId id="214748366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jinja.pocoo.org/docs/2.10/template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/>
        </p:nvSpPr>
        <p:spPr>
          <a:xfrm>
            <a:off x="1563185" y="2641369"/>
            <a:ext cx="5651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Introducing the Modern Approach to Enterprise Network Management</a:t>
            </a:r>
            <a:endParaRPr sz="2000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" name="Google Shape;43;p13"/>
          <p:cNvSpPr txBox="1"/>
          <p:nvPr/>
        </p:nvSpPr>
        <p:spPr>
          <a:xfrm>
            <a:off x="1563297" y="1307719"/>
            <a:ext cx="5651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Automate Your Network</a:t>
            </a:r>
            <a:endParaRPr sz="4000" dirty="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4" name="Google Shape;44;p13"/>
          <p:cNvSpPr txBox="1"/>
          <p:nvPr/>
        </p:nvSpPr>
        <p:spPr>
          <a:xfrm>
            <a:off x="1563185" y="3454125"/>
            <a:ext cx="3810572" cy="50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John Capobianco</a:t>
            </a:r>
            <a:endParaRPr sz="1100" dirty="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dirty="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Sr. IT Planner and Integrator – Canadian House of Commons</a:t>
            </a:r>
            <a:endParaRPr sz="1100" dirty="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3"/>
    </mc:Choice>
    <mc:Fallback>
      <p:transition spd="slow" advTm="124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Some ideas to get you thinking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Case Examples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A078B2-4BBC-41FC-BA8F-CEE2A66E7E2F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598399"/>
          <a:ext cx="7818600" cy="292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98549735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4139378496"/>
                    </a:ext>
                  </a:extLst>
                </a:gridCol>
              </a:tblGrid>
              <a:tr h="2924699">
                <a:tc>
                  <a:txBody>
                    <a:bodyPr/>
                    <a:lstStyle/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Configuration Management: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Centralizing configuration file management and deployment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Security and Compliance: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Auditing and remediation and integrate into automated processes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Continuous Delivery: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Keep your applications properly deployed throughout their entire lifecycle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Provisioning: 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Helps streamline the process whether your deploying on bare-metal or the cloud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Feature deployment: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Manage the entire feature lifecycle from development to production.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Orchestration: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Bring multiple configurations together and manage them as a whole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Network Automation: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device provisioning,  performing compliance checks, validate network topology, upgrading software.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Updating Systems Documentation &amp; Reporting: 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Created documentation derived from your code, create reports on multiple systems in a variety of formats.</a:t>
                      </a:r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40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74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1"/>
    </mc:Choice>
    <mc:Fallback>
      <p:transition spd="slow" advTm="212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1600" indent="0">
              <a:buNone/>
            </a:pPr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ow Does Ansible Work?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DB60871-83FF-43A5-BF87-8CC710493C4A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226126"/>
          <a:ext cx="7818600" cy="344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41040218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772578233"/>
                    </a:ext>
                  </a:extLst>
                </a:gridCol>
              </a:tblGrid>
              <a:tr h="3283262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Inventory –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file or dynamic: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Contains hosts &amp; group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Playbooks -  YAML with imbedded Jinja: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Tasks executed sequentially, Invokes Modules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 tools: Plays, Tasks, loops, Handlers, Blocks, Tags, Check mode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Templates - jinja to generate: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Configuration files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Documentation (markdown/html)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Plugins – Python: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Codes the plugs into the core engine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Adaptability for various uses and platforms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Modules – Python &amp; PowerShell: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Tools in the toolkit, extend simplicity to entire stack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Can be any language that returns json</a:t>
                      </a:r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5496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F4033D9-F09E-4EE3-BC41-5AEDD092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225" y="1226126"/>
            <a:ext cx="3764897" cy="334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57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4"/>
    </mc:Choice>
    <mc:Fallback>
      <p:transition spd="slow" advTm="1884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Idempotency: </a:t>
            </a:r>
          </a:p>
          <a:p>
            <a:pPr lvl="1"/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The ability to run an operation which produces the same result whether run once or multiple times</a:t>
            </a:r>
          </a:p>
          <a:p>
            <a:pPr lvl="1"/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Check-mode: </a:t>
            </a:r>
          </a:p>
          <a:p>
            <a:pPr lvl="1"/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validate your code before actually making the change, build confidence!</a:t>
            </a:r>
          </a:p>
          <a:p>
            <a:pPr lvl="1"/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Diff-Mode:</a:t>
            </a:r>
          </a:p>
          <a:p>
            <a:pPr lvl="1"/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Some modules support diff mode, use in combination with check-mode to review before applying change!</a:t>
            </a:r>
          </a:p>
          <a:p>
            <a:pPr lvl="1"/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Limit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:</a:t>
            </a:r>
          </a:p>
          <a:p>
            <a:pPr lvl="1"/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Dynamically, at run time, adjust the scope of your playbook </a:t>
            </a: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Key Ansible Features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94949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22"/>
    </mc:Choice>
    <mc:Fallback>
      <p:transition spd="slow" advTm="295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Ansible.cfg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A931E7-52E7-47AE-A64D-2E709FB1104B}"/>
              </a:ext>
            </a:extLst>
          </p:cNvPr>
          <p:cNvGraphicFramePr>
            <a:graphicFrameLocks noGrp="1"/>
          </p:cNvGraphicFramePr>
          <p:nvPr/>
        </p:nvGraphicFramePr>
        <p:xfrm>
          <a:off x="661446" y="1240163"/>
          <a:ext cx="7818600" cy="3283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72000712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865332236"/>
                    </a:ext>
                  </a:extLst>
                </a:gridCol>
              </a:tblGrid>
              <a:tr h="32832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Within the same folder as your Ansible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there is an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Ansible.cfg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file 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Certain settings in Ansible are adjustable via a configuration file (</a:t>
                      </a:r>
                      <a:r>
                        <a:rPr lang="en-CA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ansible.cfg</a:t>
                      </a: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). The stock configuration should be sufficient for most users, but there may be reasons you would want to change them.</a:t>
                      </a:r>
                    </a:p>
                    <a:p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Display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Here you set paths to certain folders; set environment variables; and add additional options and features 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080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6F86A69-BB14-4BC2-AE90-998CB9132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774856"/>
            <a:ext cx="3931734" cy="159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7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9"/>
    </mc:Choice>
    <mc:Fallback>
      <p:transition spd="slow" advTm="2011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Inventory - hosts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3A931E7-52E7-47AE-A64D-2E709FB1104B}"/>
              </a:ext>
            </a:extLst>
          </p:cNvPr>
          <p:cNvGraphicFramePr>
            <a:graphicFrameLocks noGrp="1"/>
          </p:cNvGraphicFramePr>
          <p:nvPr/>
        </p:nvGraphicFramePr>
        <p:xfrm>
          <a:off x="661446" y="1240163"/>
          <a:ext cx="7818600" cy="3283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72000712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865332236"/>
                    </a:ext>
                  </a:extLst>
                </a:gridCol>
              </a:tblGrid>
              <a:tr h="3283254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 uses a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file to identify targets and scope of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can be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static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or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dynamic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from an upstream source of truth (IPAM, inventory system,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etc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)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 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can be organized into logical hierarchies, grouped by platform, function, or role; geographic, campus, data center, or cloud location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Custom groups of hosts can be created to identify the scope of a specific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Completely flexible  </a:t>
                      </a:r>
                      <a:endParaRPr lang="en-CA" sz="1200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0806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D44807A-4935-4A59-99A2-4E04B42B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252608"/>
            <a:ext cx="915654" cy="3288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D8C058-C606-4A48-9B6C-8549E450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104" y="2447990"/>
            <a:ext cx="1133475" cy="3619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B5B5C8-61C7-4364-AC66-73A2A8672850}"/>
              </a:ext>
            </a:extLst>
          </p:cNvPr>
          <p:cNvCxnSpPr>
            <a:endCxn id="4" idx="1"/>
          </p:cNvCxnSpPr>
          <p:nvPr/>
        </p:nvCxnSpPr>
        <p:spPr>
          <a:xfrm>
            <a:off x="5360276" y="2509870"/>
            <a:ext cx="618828" cy="119095"/>
          </a:xfrm>
          <a:prstGeom prst="straightConnector1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49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96"/>
    </mc:Choice>
    <mc:Fallback>
      <p:transition spd="slow" advTm="4189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Playbooks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485E2B-22BD-40EC-A931-9999FFD3A905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240163"/>
          <a:ext cx="7818600" cy="3283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651475413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804275652"/>
                    </a:ext>
                  </a:extLst>
                </a:gridCol>
              </a:tblGrid>
              <a:tr h="3283254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YAML </a:t>
                      </a:r>
                      <a:r>
                        <a:rPr lang="en-CA" sz="14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Ain't</a:t>
                      </a:r>
                      <a:r>
                        <a:rPr lang="en-CA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 Markup Language (YAML) </a:t>
                      </a: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Human-readable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Simple or complex 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Serially executed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Can be interactive (prompted input)</a:t>
                      </a: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Text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285750" indent="-285750">
                        <a:buClr>
                          <a:schemeClr val="bg1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Text" panose="020B0604020202020204" charset="0"/>
                          <a:ea typeface="+mn-ea"/>
                          <a:cs typeface="+mn-cs"/>
                          <a:sym typeface="Arial"/>
                        </a:rPr>
                        <a:t>Scope based on inventory (hosts) file</a:t>
                      </a:r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97589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224DF3-2603-4D54-87DF-80C8C064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57" y="1240154"/>
            <a:ext cx="3272817" cy="33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0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1"/>
    </mc:Choice>
    <mc:Fallback>
      <p:transition spd="slow" advTm="197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35925" y="1084550"/>
            <a:ext cx="48198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Modern Enterprise Network Management Toolkit</a:t>
            </a:r>
            <a:endParaRPr sz="3600" dirty="0">
              <a:solidFill>
                <a:srgbClr val="EBEB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rgbClr val="10244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  <a:endParaRPr sz="700" dirty="0">
              <a:solidFill>
                <a:srgbClr val="10244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82118" y="2956833"/>
            <a:ext cx="42915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Introducing the toolkit to maximize your productivity and chance of success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Brief introduction and overview of the key components </a:t>
            </a:r>
            <a:endParaRPr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10244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16</a:t>
            </a:fld>
            <a:endParaRPr sz="700">
              <a:solidFill>
                <a:srgbClr val="10244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693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7"/>
    </mc:Choice>
    <mc:Fallback>
      <p:transition spd="slow" advTm="1144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Learn from my mistakes! 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My first playbook</a:t>
            </a:r>
            <a:endParaRPr lang="en-US"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Written in Notepad on my Windows workstation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Transferred to Linux host with Ansible with WinSCP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Back and forth trial and error (with emphasis on error)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Eventually had “success” but I was clearly missing the big picture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There had to be a better way 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Enter the Modern Enterprise Network Management Toolkit</a:t>
            </a: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Toolkit – A Journey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8"/>
    </mc:Choice>
    <mc:Fallback>
      <p:transition spd="slow" advTm="252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540F482E-9003-4E2F-AD04-ADAB1AB5363C}"/>
              </a:ext>
            </a:extLst>
          </p:cNvPr>
          <p:cNvSpPr/>
          <p:nvPr/>
        </p:nvSpPr>
        <p:spPr>
          <a:xfrm>
            <a:off x="3343493" y="3867005"/>
            <a:ext cx="914400" cy="390888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773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3"/>
    </mc:Choice>
    <mc:Fallback>
      <p:transition spd="slow" advTm="172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19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FE2C66-6E47-4ACA-8C59-FEEE4C798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95" y="653880"/>
            <a:ext cx="6030568" cy="38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2"/>
    </mc:Choice>
    <mc:Fallback>
      <p:transition spd="slow" advTm="90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Network Engineer turned Developer 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Computer Programmer Analyst – St. Lawrence College (2000-2003)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Client / Server – 2000 – 2008 (A+, Network +, MCITP: EA/SA; ITIL)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Networks – 2008 – present (CCNA, CCNP, CCNP:DC, 5x Cisco Specialist)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Professor CNTS Program – St. Lawrence College (2010-2013)</a:t>
            </a:r>
            <a:b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Joined the House of Commons 2013 – “NG-PPN”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According to my e-mail archives I first became aware of </a:t>
            </a: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Ansible</a:t>
            </a: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in </a:t>
            </a: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April 2017</a:t>
            </a: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Who am I?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4"/>
    </mc:Choice>
    <mc:Fallback>
      <p:transition spd="slow" advTm="1666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Old tools for old methodologies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8" name="Google Shape;78;p17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 text editor, possibly “enhanced”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 console cable (or VTY port)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Putty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 file transfer, or several, program (FTP / SFTP / SCP / TFTP)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RAW CLI output gathered device-by-device</a:t>
            </a: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Standard (Legacy) Toolkit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90047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27"/>
    </mc:Choice>
    <mc:Fallback>
      <p:transition spd="slow" advTm="1692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  <a:latin typeface="Red Hat Text" panose="020B0604020202020204" charset="0"/>
              <a:sym typeface="Red Hat Tex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  <a:sym typeface="Red Hat Text"/>
              </a:rPr>
              <a:t>This revolution and evolution allows traditional system administrators and engineers work with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  <a:sym typeface="Red Hat Text"/>
              </a:rPr>
              <a:t>code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  <a:sym typeface="Red Hat Text"/>
              </a:rPr>
              <a:t> like a developer!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bg1"/>
              </a:solidFill>
              <a:latin typeface="Red Hat Text" panose="020B0604020202020204" charset="0"/>
              <a:sym typeface="Red Hat Tex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Accepting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software development lifecycle practices are vital because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automation isn’t about building a button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to press when its time.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Instead, create an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automation framework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that adjusts the infrastructure to your definition of it.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Changing the code changes the infrastructure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not pushing a button you built</a:t>
            </a:r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Infrastructure As Code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6920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0"/>
    </mc:Choice>
    <mc:Fallback>
      <p:transition spd="slow" advTm="279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Modern Toolkit’s Components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2DF721B-F75F-4818-A8A2-981AB94DE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7977"/>
              </p:ext>
            </p:extLst>
          </p:nvPr>
        </p:nvGraphicFramePr>
        <p:xfrm>
          <a:off x="661445" y="1598725"/>
          <a:ext cx="7818600" cy="2924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92483623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439343722"/>
                    </a:ext>
                  </a:extLst>
                </a:gridCol>
              </a:tblGrid>
              <a:tr h="2924692"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Linux 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 and Ansible Modules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 Tower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Git 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GitHub 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Microsoft Team Foundation Server (TFS)  / </a:t>
                      </a: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AzureDevOps</a:t>
                      </a:r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Visual Studio Code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VS Code Extensions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APIs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</a:t>
                      </a: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cURL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Postman</a:t>
                      </a:r>
                      <a:b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Ansible URI Module</a:t>
                      </a: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</a:t>
                      </a:r>
                    </a:p>
                    <a:p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RegEx</a:t>
                      </a:r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YAML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Jinja2</a:t>
                      </a:r>
                    </a:p>
                    <a:p>
                      <a:endParaRPr lang="en-US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Python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Markdown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CSV 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Mind Maps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pyATS</a:t>
                      </a:r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Genie Parsers </a:t>
                      </a:r>
                    </a:p>
                    <a:p>
                      <a:b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Docker 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JSON 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XML</a:t>
                      </a:r>
                    </a:p>
                    <a:p>
                      <a:endParaRPr lang="en-CA" sz="8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0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08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6"/>
    </mc:Choice>
    <mc:Fallback>
      <p:transition spd="slow" advTm="196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Linux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2DF721B-F75F-4818-A8A2-981AB94DE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93550"/>
              </p:ext>
            </p:extLst>
          </p:nvPr>
        </p:nvGraphicFramePr>
        <p:xfrm>
          <a:off x="661445" y="1598725"/>
          <a:ext cx="7818600" cy="2924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92483623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439343722"/>
                    </a:ext>
                  </a:extLst>
                </a:gridCol>
              </a:tblGrid>
              <a:tr h="292469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Open, typically CLI driven, Operating System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Several flavors including licensed and supported Red Hat Enterprise License (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RHEL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) versions or free versions like CentOS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Required to host your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environment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Playbooks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executed from Linux host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To install Ansible on RHEL or CentOS: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0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sudo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yum install ansible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** Linux host requires access to the network’s management plane **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Should be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secure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May require firewall permissions to reach targets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0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08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20"/>
    </mc:Choice>
    <mc:Fallback>
      <p:transition spd="slow" advTm="3272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Modules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2DF721B-F75F-4818-A8A2-981AB94DE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02261"/>
              </p:ext>
            </p:extLst>
          </p:nvPr>
        </p:nvGraphicFramePr>
        <p:xfrm>
          <a:off x="661445" y="1598725"/>
          <a:ext cx="7818600" cy="2924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92483623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439343722"/>
                    </a:ext>
                  </a:extLst>
                </a:gridCol>
              </a:tblGrid>
              <a:tr h="2924692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 supports all different kinds of devices with specific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modules 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and anything with a REST API !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Look up the platform and find the available modules 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There are specific modules for, example, banner or NTP, or more generic command and config modules</a:t>
                      </a:r>
                    </a:p>
                    <a:p>
                      <a:endParaRPr lang="en-US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Some modules accept templates as the source of input (more on templates later)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Cisco:</a:t>
                      </a:r>
                    </a:p>
                    <a:p>
                      <a:endParaRPr lang="en-US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ios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command: 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Performs IOS commands on Catalyst devices in privileged exec mode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Ios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config: 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Performs IOS commands in configuration modes 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nxos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command 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nxos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config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asa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command 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b="1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asa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config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0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46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8"/>
    </mc:Choice>
    <mc:Fallback>
      <p:transition spd="slow" advTm="340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275744"/>
            <a:ext cx="7818600" cy="3247682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Since we are now working with code – we need a version and source control system. Enter: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0">
              <a:defRPr/>
            </a:pP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 is a distributed version control system, meaning your local copy of code is a complete version control repository.</a:t>
            </a:r>
            <a:endParaRPr lang="en-CA" b="1" dirty="0">
              <a:solidFill>
                <a:schemeClr val="bg1"/>
              </a:solidFill>
              <a:latin typeface="Red Hat Text" panose="020B0604020202020204" charset="0"/>
              <a:cs typeface="Calibri"/>
            </a:endParaRPr>
          </a:p>
          <a:p>
            <a:pPr lvl="0">
              <a:defRPr/>
            </a:pPr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Git tracks changes and uses internal mechanisms such as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commits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and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pull requests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to merge changes back into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main</a:t>
            </a: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84157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5"/>
    </mc:Choice>
    <mc:Fallback>
      <p:transition spd="slow" advTm="2498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You will need to develop 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branching strategy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as a core component of Git is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branches</a:t>
            </a:r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The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main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branch, which represents valid, tested, known-good code, should be protected from direct changes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Any changes required, such as a new feature, new device, bug fix, or enhancement should be done under a working branch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 Branching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07F2A-75E8-4244-85F1-1A3FADC0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804" y="3037996"/>
            <a:ext cx="6732392" cy="13320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882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47"/>
    </mc:Choice>
    <mc:Fallback>
      <p:transition spd="slow" advTm="2994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 Branching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788AE-DA28-472B-9088-6B03E4CB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68" y="1411546"/>
            <a:ext cx="6903136" cy="30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93"/>
    </mc:Choice>
    <mc:Fallback>
      <p:transition spd="slow" advTm="1569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GitHub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is the most famous example 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Be very careful with what you store in GitHub repositories if they are public ! 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SSH keys, device secrets, public IP addresses, DNS records; many things should be handled with the utmost care. 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There are private enterprise grade systems like Microsoft TFS or Azure Dev Ops to safely store Git repositories privately to your organization and secured behind RBAC and Kerberos controls.</a:t>
            </a: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 Repositories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2734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68"/>
    </mc:Choice>
    <mc:Fallback>
      <p:transition spd="slow" advTm="2676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 clone: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Clone a Git repository locally either to your development system, likely Windows, using VS Code, or into your Ansible host using the Linux CLI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 pull: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Refresh your local copy from the central repository to pull down any upstream changes 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 add: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Stage local changes to be committed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 commit: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Commit local changes to the local repository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git push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: Push locally committed changes into the central repository </a:t>
            </a:r>
          </a:p>
          <a:p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Pull request: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Pull changes from a branch into another branch, typically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main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Common Git Operations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29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142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94"/>
    </mc:Choice>
    <mc:Fallback>
      <p:transition spd="slow" advTm="111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Everything! 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have I automated?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7D8FC79-29F7-4417-86A2-C06B1550FD02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598399"/>
          <a:ext cx="7818600" cy="292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7131">
                  <a:extLst>
                    <a:ext uri="{9D8B030D-6E8A-4147-A177-3AD203B41FA5}">
                      <a16:colId xmlns:a16="http://schemas.microsoft.com/office/drawing/2014/main" val="2493180267"/>
                    </a:ext>
                  </a:extLst>
                </a:gridCol>
                <a:gridCol w="2041087">
                  <a:extLst>
                    <a:ext uri="{9D8B030D-6E8A-4147-A177-3AD203B41FA5}">
                      <a16:colId xmlns:a16="http://schemas.microsoft.com/office/drawing/2014/main" val="3676161562"/>
                    </a:ext>
                  </a:extLst>
                </a:gridCol>
                <a:gridCol w="2100382">
                  <a:extLst>
                    <a:ext uri="{9D8B030D-6E8A-4147-A177-3AD203B41FA5}">
                      <a16:colId xmlns:a16="http://schemas.microsoft.com/office/drawing/2014/main" val="3220697738"/>
                    </a:ext>
                  </a:extLst>
                </a:gridCol>
              </a:tblGrid>
              <a:tr h="292469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Cisco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: </a:t>
                      </a:r>
                      <a:br>
                        <a:rPr lang="en-US" sz="14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</a:b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Catalyst 2960 / 3560 / 3750 / 3850 / 4500 / 6500 / 9300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Nexus 9K / 7K / 5K / FEX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Integrated Services Routers 891FW / 4400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FXOS / ASA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Identity Services Engine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Prime Infrastructure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Umbrella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Cisco.com APIs 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Servers: </a:t>
                      </a:r>
                      <a:b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b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Red Hat Enterprise</a:t>
                      </a:r>
                    </a:p>
                    <a:p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CentOS </a:t>
                      </a:r>
                    </a:p>
                    <a:p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Microsoft Windows Servers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VMWare 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Clouds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: </a:t>
                      </a:r>
                    </a:p>
                    <a:p>
                      <a:endParaRPr lang="en-CA" sz="14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Azure</a:t>
                      </a:r>
                      <a:br>
                        <a:rPr lang="en-CA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br>
                        <a:rPr lang="en-CA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CA" sz="1000" b="0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AzureStack</a:t>
                      </a:r>
                      <a:r>
                        <a:rPr lang="en-CA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Storage:</a:t>
                      </a:r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b="0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Solidfire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Appliances:</a:t>
                      </a:r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F5 BIGIP 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Forcepoint NGFW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Gigamon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25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8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1"/>
    </mc:Choice>
    <mc:Fallback>
      <p:transition spd="slow" advTm="1563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VS Code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blurs the lines between a powerful text editor and a full blown IDE and makes creating Ansible-related files </a:t>
            </a:r>
            <a:r>
              <a:rPr lang="en-US" sz="1100" i="1" dirty="0">
                <a:solidFill>
                  <a:schemeClr val="bg1"/>
                </a:solidFill>
                <a:latin typeface="Red Hat Text" panose="020B0604020202020204" charset="0"/>
              </a:rPr>
              <a:t>much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simpler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 vast library of powerful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extensions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further add to the power and native capabilities 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Fully Git integrated and aware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New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Live Share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capabilities allow for teams to write code </a:t>
            </a:r>
            <a:r>
              <a:rPr lang="en-US" sz="1100" i="1" dirty="0">
                <a:solidFill>
                  <a:schemeClr val="bg1"/>
                </a:solidFill>
                <a:latin typeface="Red Hat Text" panose="020B0604020202020204" charset="0"/>
              </a:rPr>
              <a:t>together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sharing the editing space collaboratively with audio and whiteboard integrations </a:t>
            </a: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Visual Studio Code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071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55"/>
    </mc:Choice>
    <mc:Fallback>
      <p:transition spd="slow" advTm="2615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VS Code Extensions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A88E5FE-1E26-4520-A5BE-B687DF48E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60207"/>
              </p:ext>
            </p:extLst>
          </p:nvPr>
        </p:nvGraphicFramePr>
        <p:xfrm>
          <a:off x="661445" y="1411545"/>
          <a:ext cx="7818600" cy="332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58002568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77950373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Better Jinja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Chat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Excel Viewer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Git (integrated at OS level)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Git Graph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Git Lens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Live Share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Live Share Audio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 Preview Enhanced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 Lint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Open in Default Browser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Peacock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PowerShell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Various Themes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VS Code Icons</a:t>
                      </a:r>
                    </a:p>
                    <a:p>
                      <a:pPr lvl="1"/>
                      <a:endParaRPr lang="en-US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YAML</a:t>
                      </a:r>
                    </a:p>
                    <a:p>
                      <a:endParaRPr lang="en-CA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84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65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3"/>
    </mc:Choice>
    <mc:Fallback>
      <p:transition spd="slow" advTm="1359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An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API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is 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web-service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that provides the ability to interact with a system using structured data.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You can retrieve stateful information using a 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representational state transfer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(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REST) API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using 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GET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command. 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Records can be added using 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POST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and updated using 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PUT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(which is idempotent) </a:t>
            </a:r>
            <a:endParaRPr lang="en-US" sz="11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 Programming Interface (API)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6998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4"/>
    </mc:Choice>
    <mc:Fallback>
      <p:transition spd="slow" advTm="2053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Traditionally APIs were interfaced with using </a:t>
            </a:r>
            <a:r>
              <a:rPr lang="en-US" sz="1100" b="1" dirty="0" err="1">
                <a:solidFill>
                  <a:schemeClr val="bg1"/>
                </a:solidFill>
                <a:latin typeface="Red Hat Text" panose="020B0604020202020204" charset="0"/>
              </a:rPr>
              <a:t>cURL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at the CLI. 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 GUI client called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Postman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was released in 2012. 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Postman or </a:t>
            </a:r>
            <a:r>
              <a:rPr lang="en-US" sz="1100" dirty="0" err="1">
                <a:solidFill>
                  <a:schemeClr val="bg1"/>
                </a:solidFill>
                <a:latin typeface="Red Hat Text" panose="020B0604020202020204" charset="0"/>
              </a:rPr>
              <a:t>cURL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can be used to validate an API call, or string, and then the API activity can be </a:t>
            </a:r>
            <a:r>
              <a:rPr lang="en-US" sz="1100" i="1" dirty="0">
                <a:solidFill>
                  <a:schemeClr val="bg1"/>
                </a:solidFill>
                <a:latin typeface="Red Hat Text" panose="020B0604020202020204" charset="0"/>
              </a:rPr>
              <a:t>automated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with the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Ansible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URI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 module 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Automating APIs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99E8C-E392-4214-AA86-669A70B1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318" y="2571750"/>
            <a:ext cx="3845009" cy="19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31"/>
    </mc:Choice>
    <mc:Fallback>
      <p:transition spd="slow" advTm="2413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eXtensible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Markup Language (XML)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824233A-0EF5-41E9-8FD2-4C5AB2E5F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00163"/>
              </p:ext>
            </p:extLst>
          </p:nvPr>
        </p:nvGraphicFramePr>
        <p:xfrm>
          <a:off x="661446" y="1411545"/>
          <a:ext cx="7818600" cy="3581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1936287834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342571277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pPr lvl="1"/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 common form of structured data an API often returns is in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XML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format </a:t>
                      </a:r>
                    </a:p>
                    <a:p>
                      <a:pPr lvl="1"/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Extensible Markup Language (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XML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) is a markup language that defines a set of rules for encoding documents in a format that is both 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human-readable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 and 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machine-readable</a:t>
                      </a: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XML can be challenging to work with</a:t>
                      </a: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Some legacy APIs only return XML </a:t>
                      </a: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US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375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781AD6E-988F-4301-91A0-F381C0F8C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67" y="1411544"/>
            <a:ext cx="1614686" cy="31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7"/>
    </mc:Choice>
    <mc:Fallback>
      <p:transition spd="slow" advTm="1335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JavaScript Object Notation (JSON)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CE8DB2C-EAD6-4BFC-B2C8-A0D922AB1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58493"/>
              </p:ext>
            </p:extLst>
          </p:nvPr>
        </p:nvGraphicFramePr>
        <p:xfrm>
          <a:off x="661446" y="1411545"/>
          <a:ext cx="7818600" cy="3413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1936287834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342571277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pPr lvl="1"/>
                      <a:r>
                        <a:rPr lang="en-CA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JSON</a:t>
                      </a:r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 (JavaScript Object Notation) is a lightweight data-interchange format. </a:t>
                      </a:r>
                    </a:p>
                    <a:p>
                      <a:pPr lvl="1"/>
                      <a:endParaRPr lang="en-CA" sz="1400" b="0" i="0" u="none" strike="noStrike" cap="none" dirty="0">
                        <a:solidFill>
                          <a:schemeClr val="bg1"/>
                        </a:solidFill>
                        <a:effectLst/>
                        <a:latin typeface="Red Hat Display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lvl="1"/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Red Hat Display" panose="020B0604020202020204" charset="0"/>
                          <a:ea typeface="+mn-ea"/>
                          <a:cs typeface="+mn-cs"/>
                          <a:sym typeface="Arial"/>
                        </a:rPr>
                        <a:t>It is easy for humans to read and write. It is easy for machines to parse and generate</a:t>
                      </a: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JSON is often preferred to XML </a:t>
                      </a: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 can use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json query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functions to do SQL-like lookups against JSON data</a:t>
                      </a:r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US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pPr lvl="1"/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3758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39E3F11-052B-42E6-ABED-B53597CF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411544"/>
            <a:ext cx="3477976" cy="311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77"/>
    </mc:Choice>
    <mc:Fallback>
      <p:transition spd="slow" advTm="2157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sz="11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What is YAML : 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A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human-readable data serialization language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for all programing languages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Similar to XML and JSON, but way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easier to read and write</a:t>
            </a:r>
          </a:p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It is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line-oriented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, therefore makes it easier to compare / diff (useful when reviewing code / pull request)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More on YAML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7238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2"/>
    </mc:Choice>
    <mc:Fallback>
      <p:transition spd="slow" advTm="2003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Get to know the rules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YAML Syntax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A078B2-4BBC-41FC-BA8F-CEE2A66E7E2F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598399"/>
          <a:ext cx="7818600" cy="2924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98549735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4139378496"/>
                    </a:ext>
                  </a:extLst>
                </a:gridCol>
              </a:tblGrid>
              <a:tr h="2924699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Indentation matters: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spaces only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no tabs 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allowed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Comments start with “#”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Start of document with “---”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End of document with “…” (optional)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Scalar values: string, number, Boolean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Special Character need to be quoted “”:</a:t>
                      </a:r>
                    </a:p>
                    <a:p>
                      <a:pPr marL="140400" lvl="1" indent="0">
                        <a:buNone/>
                      </a:pP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(:, {, }, [, ], ,, &amp;, *, #, ?, |, -, &lt;, &gt;, =, !, %, @, underscore)</a:t>
                      </a:r>
                    </a:p>
                    <a:p>
                      <a:pPr marL="140400" lvl="1" indent="0">
                        <a:buNone/>
                      </a:pPr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Multi-line, start with “|” or “&gt;”, improves readability – must be indented under |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4032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8A4125-F9B9-42E0-BBC3-0D1F114E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5" y="1598071"/>
            <a:ext cx="3937898" cy="292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9"/>
    </mc:Choice>
    <mc:Fallback>
      <p:transition spd="slow" advTm="2379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building blocks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Lists and Key-Pair Values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EA078B2-4BBC-41FC-BA8F-CEE2A66E7E2F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598399"/>
          <a:ext cx="7818600" cy="300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98549735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4139378496"/>
                    </a:ext>
                  </a:extLst>
                </a:gridCol>
              </a:tblGrid>
              <a:tr h="292469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                                              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LISTS</a:t>
                      </a:r>
                      <a:endParaRPr lang="en-CA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Ordered collection of values also know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as sequences in YAML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Accessed by absolute position of an item (zero based in YAML)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Each value could be a simple value, list, object.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One item per line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Every line start with a dash “- “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Item value is the rest of the line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Don’t use comments in-line, as they are treated differently by various parsers!</a:t>
                      </a:r>
                    </a:p>
                    <a:p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Shorthand with bracket “[  ]” , but not as easy to read!</a:t>
                      </a:r>
                    </a:p>
                    <a:p>
                      <a:endParaRPr lang="en-CA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                                            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Key-Pair Values</a:t>
                      </a:r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 dictionary also know as mappings in YAML is represented in a simple key: value form , The colon must be followed by a space “: “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It is accessed by the key content, and is not sorted!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Values can be any scalar value: string, number, Boolean or It can also contain a complex list, variables</a:t>
                      </a:r>
                    </a:p>
                    <a:p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Key should be valid python variable:</a:t>
                      </a:r>
                      <a:r>
                        <a:rPr lang="en-CA" sz="11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ASCII letters, numbers, underscore)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no dashes “-”</a:t>
                      </a:r>
                    </a:p>
                    <a:p>
                      <a:endParaRPr lang="en-CA" sz="11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4032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F9B496-C2C0-45F7-A0C8-4F88B513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647" y="2720208"/>
            <a:ext cx="640768" cy="798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372C42-8022-49E6-8417-FBD59D03F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529" y="3777617"/>
            <a:ext cx="16573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2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8"/>
    </mc:Choice>
    <mc:Fallback>
      <p:transition spd="slow" advTm="1652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lvl="1"/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More YAML!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39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F02833-94E2-4803-9534-83E4FA32F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40298"/>
              </p:ext>
            </p:extLst>
          </p:nvPr>
        </p:nvGraphicFramePr>
        <p:xfrm>
          <a:off x="661446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847656116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5597610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pPr lvl="1"/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Yes, more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YAML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! </a:t>
                      </a:r>
                    </a:p>
                    <a:p>
                      <a:pPr lvl="1"/>
                      <a:endParaRPr lang="en-US" sz="10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Along with Ansible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playbooks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you will eventually start to model your data in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data models</a:t>
                      </a:r>
                    </a:p>
                    <a:p>
                      <a:pPr lvl="1"/>
                      <a:endParaRPr lang="en-US" sz="1000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Data models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are YAML files that contain key-pair values and lists that describe the </a:t>
                      </a:r>
                      <a:r>
                        <a:rPr lang="en-US" sz="1000" b="0" i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intended configuration</a:t>
                      </a: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of an entity on a specific device, group of devices, or every device </a:t>
                      </a:r>
                    </a:p>
                    <a:p>
                      <a:pPr lvl="1"/>
                      <a:endParaRPr lang="en-US" sz="1000" b="0" i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The values in the data model become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variables</a:t>
                      </a: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available to the 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templates</a:t>
                      </a:r>
                      <a:r>
                        <a:rPr lang="en-US" sz="1000" b="0" i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and can be used to generate configurations or documentation </a:t>
                      </a:r>
                    </a:p>
                    <a:p>
                      <a:pPr lvl="1"/>
                      <a:endParaRPr lang="en-US" sz="1000" b="0" i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There are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variables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available at the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group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role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and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host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level </a:t>
                      </a:r>
                    </a:p>
                    <a:p>
                      <a:pPr lvl="1"/>
                      <a:endParaRPr lang="en-US" sz="1000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lvl="1"/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There are matching YAML files for the groups and hosts you add to the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hosts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file</a:t>
                      </a:r>
                    </a:p>
                    <a:p>
                      <a:pPr lvl="1"/>
                      <a:endParaRPr lang="en-US" sz="110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 example of a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variable in a file called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Enterprise.yml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 the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 vars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folder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 example of a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variable in a file called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ROUTER01.yml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 the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 vars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folder</a:t>
                      </a:r>
                      <a:endParaRPr lang="en-CA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2185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76BE23E-0050-487D-A070-0A957830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919311"/>
            <a:ext cx="2657475" cy="75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FC0D1-5CD1-4FAD-B580-AD6BE86B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46" y="3429451"/>
            <a:ext cx="1327249" cy="10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48"/>
    </mc:Choice>
    <mc:Fallback>
      <p:transition spd="slow" advTm="510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did I turn to Ansible?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Ever growing complexity !</a:t>
            </a:r>
            <a:endParaRPr lang="en-US" sz="1100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From VRFs to clouds to BGP to OSPF to 802.1x to </a:t>
            </a:r>
            <a:r>
              <a:rPr lang="en-US" sz="1100" dirty="0" err="1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Netflow</a:t>
            </a: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to STP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Consistency at scale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</a:t>
            </a: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How to ensure hundreds / thousands of devices and their interfaces are </a:t>
            </a:r>
            <a:b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correctly configured to a corporate standard at scale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  How do I </a:t>
            </a: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know</a:t>
            </a: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the network is functional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Agility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How to rise to the challenge of ever increasing demand for network services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Human operational limitations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My general workflow of submitting changes to be manually implemented by </a:t>
            </a:r>
            <a:b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-US" sz="1100" dirty="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   humans was becoming exceeding difficult</a:t>
            </a:r>
            <a:endParaRPr lang="en-US" sz="1100" b="1" dirty="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are my challenges? 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2109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5"/>
    </mc:Choice>
    <mc:Fallback>
      <p:transition spd="slow" advTm="2486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Templating language used by Ansible and Python</a:t>
            </a:r>
          </a:p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Use with Ansible Filter or Custom Filter</a:t>
            </a:r>
          </a:p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Delimiters: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{% ... %} for Statements</a:t>
            </a:r>
          </a:p>
          <a:p>
            <a:pPr lvl="1"/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{{ ... }} for Expressions to print to the template output</a:t>
            </a:r>
          </a:p>
          <a:p>
            <a:pPr lvl="1"/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{# ... #} for Comments not included in the template output</a:t>
            </a:r>
          </a:p>
          <a:p>
            <a:pPr lvl="1"/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Syntax documentation: </a:t>
            </a:r>
            <a:r>
              <a:rPr lang="en-CA" dirty="0">
                <a:solidFill>
                  <a:schemeClr val="bg1"/>
                </a:solidFill>
                <a:latin typeface="Red Hat Text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http://jinja.pocoo.org/docs/2.10/templates/</a:t>
            </a:r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Jinja2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7597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3"/>
    </mc:Choice>
    <mc:Fallback>
      <p:transition spd="slow" advTm="874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Jinja templates will contain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logic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such a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If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statements 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For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loops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and be simple or complex.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The variables in the templates reference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group, role,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host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data models that complete the template at playbook runtime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The output file generated by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Ansible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*must*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match the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*exact*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syntax (CSV, markdown,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IOS / NXOS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JSON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ed Hat Text" panose="020B0604020202020204" charset="0"/>
              </a:rPr>
              <a:t>etc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) of the file format being created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Jinja2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72808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7"/>
    </mc:Choice>
    <mc:Fallback>
      <p:transition spd="slow" advTm="2569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Jinja2 – A Sample Template – Host VLANS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94E60-2EA5-4A89-82D9-DF31DA43C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15" y="2310260"/>
            <a:ext cx="4291051" cy="1361299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D8EF7E1-BE69-4992-BFE0-EB20EB23D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914399"/>
              </p:ext>
            </p:extLst>
          </p:nvPr>
        </p:nvGraphicFramePr>
        <p:xfrm>
          <a:off x="661446" y="1421237"/>
          <a:ext cx="7818600" cy="3102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1786631714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357173951"/>
                    </a:ext>
                  </a:extLst>
                </a:gridCol>
              </a:tblGrid>
              <a:tr h="310218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Index: </a:t>
                      </a:r>
                      <a:b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b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b="1" dirty="0">
                          <a:solidFill>
                            <a:srgbClr val="00B050"/>
                          </a:solidFill>
                          <a:latin typeface="Red Hat Text" panose="020B0604020202020204" charset="0"/>
                        </a:rPr>
                        <a:t>Green text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: Comments, not processed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b="1" dirty="0">
                          <a:solidFill>
                            <a:srgbClr val="FF99FF"/>
                          </a:solidFill>
                          <a:latin typeface="Red Hat Text" panose="020B0604020202020204" charset="0"/>
                        </a:rPr>
                        <a:t>Pink text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: Logic 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b="1" dirty="0">
                          <a:solidFill>
                            <a:srgbClr val="00B0F0"/>
                          </a:solidFill>
                          <a:latin typeface="Red Hat Text" panose="020B0604020202020204" charset="0"/>
                        </a:rPr>
                        <a:t>Light Blue text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: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Variables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called from </a:t>
                      </a:r>
                      <a:b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</a:b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                             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data models</a:t>
                      </a:r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White text: 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Hardcoded text 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4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6"/>
    </mc:Choice>
    <mc:Fallback>
      <p:transition spd="slow" advTm="2524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Python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0B84E0E-EF9E-40D9-AD91-24F251EDF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02516"/>
              </p:ext>
            </p:extLst>
          </p:nvPr>
        </p:nvGraphicFramePr>
        <p:xfrm>
          <a:off x="661446" y="1411546"/>
          <a:ext cx="7818600" cy="371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346927516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899521104"/>
                    </a:ext>
                  </a:extLst>
                </a:gridCol>
              </a:tblGrid>
              <a:tr h="316743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“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is powerful... and fast; plays well with others; runs everywhere; is friendly &amp; easy to learn; is Open.”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's design philosophy emphasizes code readability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is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object-oriented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You can write your own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filters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to enhance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Ansible’s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base functionality but you do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NOT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need to know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 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to get started with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 custom natural sort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filter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written in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Python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that can be called in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Referenced in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Jinja2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template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: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9908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755506F-CC00-4A14-A55B-5D6F375AD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876752"/>
            <a:ext cx="3772191" cy="183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E1AB8-E9BB-4F88-BB4D-8E28B23F8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46" y="4062322"/>
            <a:ext cx="3521608" cy="2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88"/>
    </mc:Choice>
    <mc:Fallback>
      <p:transition spd="slow" advTm="2548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Most of us are familiar with </a:t>
            </a:r>
            <a:r>
              <a:rPr lang="en-US" i="1" dirty="0">
                <a:solidFill>
                  <a:schemeClr val="bg1"/>
                </a:solidFill>
                <a:latin typeface="Red Hat Text" panose="020B0604020202020204" charset="0"/>
              </a:rPr>
              <a:t>consuming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HTML, web pages, and browsers leaving creation of these pages to web developers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Jinja2 templates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can be used to create interactive HTML pages based on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data models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for quick and easy, and most importantly, </a:t>
            </a:r>
            <a:r>
              <a:rPr lang="en-US" i="1" dirty="0">
                <a:solidFill>
                  <a:schemeClr val="bg1"/>
                </a:solidFill>
                <a:latin typeface="Red Hat Text" panose="020B0604020202020204" charset="0"/>
              </a:rPr>
              <a:t>automated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documentation stored in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repository </a:t>
            </a:r>
          </a:p>
          <a:p>
            <a:endParaRPr lang="en-US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So you might want to learn how to write your own HTML and create dynamic artifacts from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intent-based source of truth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HyperText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Markup Language (HTML)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5444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"/>
    </mc:Choice>
    <mc:Fallback>
      <p:transition spd="slow" advTm="1863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Markdown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FE85E2C-A89A-415E-857D-C0244EFE5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944"/>
              </p:ext>
            </p:extLst>
          </p:nvPr>
        </p:nvGraphicFramePr>
        <p:xfrm>
          <a:off x="661446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31172625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265992298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 is a lightweight markup language with plain-text-formatting syntax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Think of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as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HTML-lite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Despite it’s simplicity extremely powerful, automated, easy to read documents can be created, again, from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Jinja templates 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sourcing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data models 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(do you see a trend here?)</a:t>
                      </a: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RAW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</a:t>
                      </a: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Rendered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markdown</a:t>
                      </a:r>
                      <a:endParaRPr lang="en-CA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3060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08BD44B-7662-43BA-8884-F96948910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693887"/>
            <a:ext cx="1041297" cy="1084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529E66-33D9-4354-80A7-86A30EBB8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46" y="3224901"/>
            <a:ext cx="961499" cy="11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7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47"/>
    </mc:Choice>
    <mc:Fallback>
      <p:transition spd="slow" advTm="26547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Like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HTML, markdown, JSON, IOS / NXOS config, XML;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powerful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comma-separated value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CSV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) files can be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templated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in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Jinja2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These spreadsheets can be consumed upstream to create powerful artifacts in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Excel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or brought into systems like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Power BI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or other analytics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Comma-Separated Values (CSV)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57308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37"/>
    </mc:Choice>
    <mc:Fallback>
      <p:transition spd="slow" advTm="2163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Mind Maps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77068CF-A704-48B7-825A-B48F2F0B1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593411"/>
              </p:ext>
            </p:extLst>
          </p:nvPr>
        </p:nvGraphicFramePr>
        <p:xfrm>
          <a:off x="661446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139160043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5023544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 relatively new format, known as a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mind map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can be automatically generated from a valid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markdown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file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mind map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is an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interactive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HTML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page that creates keys and branches reflecting the data in a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CSV-like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format </a:t>
                      </a:r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08343"/>
                  </a:ext>
                </a:extLst>
              </a:tr>
            </a:tbl>
          </a:graphicData>
        </a:graphic>
      </p:graphicFrame>
      <p:pic>
        <p:nvPicPr>
          <p:cNvPr id="3074" name="Picture 2" descr="image005">
            <a:extLst>
              <a:ext uri="{FF2B5EF4-FFF2-40B4-BE49-F238E27FC236}">
                <a16:creationId xmlns:a16="http://schemas.microsoft.com/office/drawing/2014/main" id="{AFF3AC49-5D89-4DA4-BC4B-B0E6AEE3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746" y="1411544"/>
            <a:ext cx="2430347" cy="311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57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9"/>
    </mc:Choice>
    <mc:Fallback>
      <p:transition spd="slow" advTm="1680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fontAlgn="t"/>
            <a:r>
              <a:rPr lang="en-US" b="1" dirty="0">
                <a:solidFill>
                  <a:schemeClr val="bg1"/>
                </a:solidFill>
                <a:latin typeface="Red Hat Display" panose="020B0604020202020204" charset="0"/>
              </a:rPr>
              <a:t>Regular Expression</a:t>
            </a:r>
            <a:r>
              <a:rPr lang="en-US" dirty="0">
                <a:solidFill>
                  <a:schemeClr val="bg1"/>
                </a:solidFill>
                <a:latin typeface="Red Hat Display" panose="020B0604020202020204" charset="0"/>
              </a:rPr>
              <a:t>, often referred to as </a:t>
            </a:r>
            <a:r>
              <a:rPr lang="en-US" b="1" dirty="0" err="1">
                <a:solidFill>
                  <a:schemeClr val="bg1"/>
                </a:solidFill>
                <a:latin typeface="Red Hat Display" panose="020B0604020202020204" charset="0"/>
              </a:rPr>
              <a:t>RegEx</a:t>
            </a:r>
            <a:r>
              <a:rPr lang="en-US" dirty="0">
                <a:solidFill>
                  <a:schemeClr val="bg1"/>
                </a:solidFill>
                <a:latin typeface="Red Hat Display" panose="020B0604020202020204" charset="0"/>
              </a:rPr>
              <a:t>, is a sequence of characters that define a </a:t>
            </a:r>
            <a:r>
              <a:rPr lang="en-US" b="1" dirty="0">
                <a:solidFill>
                  <a:schemeClr val="bg1"/>
                </a:solidFill>
                <a:latin typeface="Red Hat Display" panose="020B0604020202020204" charset="0"/>
              </a:rPr>
              <a:t>search pattern</a:t>
            </a:r>
          </a:p>
          <a:p>
            <a:pPr fontAlgn="t"/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pPr fontAlgn="t"/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Meme from 1997: 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Some people, when confronted with a problem, think "I know, I'll use </a:t>
            </a:r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regular expressions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." </a:t>
            </a:r>
            <a:r>
              <a:rPr lang="en-CA" b="1" i="1" u="sng" dirty="0">
                <a:solidFill>
                  <a:schemeClr val="bg1"/>
                </a:solidFill>
                <a:latin typeface="Red Hat Display" panose="020B0604020202020204" charset="0"/>
              </a:rPr>
              <a:t>Now they have two problems</a:t>
            </a:r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pPr fontAlgn="t"/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pPr fontAlgn="t"/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pPr fontAlgn="t"/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RegEx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9D829-C649-460F-9C37-273E14551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45" y="3757453"/>
            <a:ext cx="7818601" cy="3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9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7"/>
    </mc:Choice>
    <mc:Fallback>
      <p:transition spd="slow" advTm="2260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Genie Parser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49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14FB13E-3B0A-4E21-8474-FF1BCADFB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99529"/>
              </p:ext>
            </p:extLst>
          </p:nvPr>
        </p:nvGraphicFramePr>
        <p:xfrm>
          <a:off x="661446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633686041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2603954765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Parsing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data has become easier, and integrated with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Ansible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with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Genie</a:t>
                      </a:r>
                      <a:endParaRPr lang="en-US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Genie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returns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structured data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as opposed to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raw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command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output</a:t>
                      </a:r>
                      <a:endParaRPr lang="en-US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As the returned data is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JSON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you can work with it like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code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 instead of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raw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output</a:t>
                      </a:r>
                      <a:endParaRPr lang="en-CA" b="0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39938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B09A518-273F-4BDC-91AA-67006951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6" y="1411535"/>
            <a:ext cx="3909300" cy="31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5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4"/>
    </mc:Choice>
    <mc:Fallback>
      <p:transition spd="slow" advTm="233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It’s not just another new tool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Ansible?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06F30CE-F0BA-477E-8F64-C48E84A29F8A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630987"/>
          <a:ext cx="7818600" cy="3179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6200">
                  <a:extLst>
                    <a:ext uri="{9D8B030D-6E8A-4147-A177-3AD203B41FA5}">
                      <a16:colId xmlns:a16="http://schemas.microsoft.com/office/drawing/2014/main" val="2079611162"/>
                    </a:ext>
                  </a:extLst>
                </a:gridCol>
                <a:gridCol w="2606200">
                  <a:extLst>
                    <a:ext uri="{9D8B030D-6E8A-4147-A177-3AD203B41FA5}">
                      <a16:colId xmlns:a16="http://schemas.microsoft.com/office/drawing/2014/main" val="1941543257"/>
                    </a:ext>
                  </a:extLst>
                </a:gridCol>
                <a:gridCol w="2606200">
                  <a:extLst>
                    <a:ext uri="{9D8B030D-6E8A-4147-A177-3AD203B41FA5}">
                      <a16:colId xmlns:a16="http://schemas.microsoft.com/office/drawing/2014/main" val="2474290523"/>
                    </a:ext>
                  </a:extLst>
                </a:gridCol>
              </a:tblGrid>
              <a:tr h="52750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Simple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Powerful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Agentless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560377"/>
                  </a:ext>
                </a:extLst>
              </a:tr>
              <a:tr h="2364922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Human readable 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automation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No special coding skills needed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Tasks executed serially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Usable by every team</a:t>
                      </a: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Get productive quickly</a:t>
                      </a:r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App deployment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Configuration management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Workflow orchestration</a:t>
                      </a: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Network automation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Orchestrate the app lifecycle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Agentless architecture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OpenSSH, </a:t>
                      </a:r>
                      <a:r>
                        <a:rPr lang="en-CA" dirty="0" err="1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WinRM</a:t>
                      </a:r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, and HTTPS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No agents to exploit or update</a:t>
                      </a: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Get started immediately</a:t>
                      </a: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r>
                        <a:rPr lang="en-CA" b="1" dirty="0">
                          <a:solidFill>
                            <a:schemeClr val="bg1"/>
                          </a:solidFill>
                          <a:latin typeface="Red Hat Text" panose="020B0604020202020204" charset="0"/>
                        </a:rPr>
                        <a:t>More efficient &amp; more secure</a:t>
                      </a:r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Text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653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93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7"/>
    </mc:Choice>
    <mc:Fallback>
      <p:transition spd="slow" advTm="1536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CA" b="1" dirty="0" err="1">
                <a:solidFill>
                  <a:schemeClr val="bg1"/>
                </a:solidFill>
                <a:latin typeface="Red Hat Display" panose="020B0604020202020204" charset="0"/>
              </a:rPr>
              <a:t>pyATS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 provides tests &amp; verification automation</a:t>
            </a:r>
          </a:p>
          <a:p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Ansible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 integrated to scale your testing </a:t>
            </a:r>
          </a:p>
          <a:p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Works with </a:t>
            </a:r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YAML testbed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 files and </a:t>
            </a:r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Python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 tests </a:t>
            </a:r>
          </a:p>
          <a:p>
            <a:endParaRPr lang="en-CA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Provides </a:t>
            </a:r>
            <a:r>
              <a:rPr lang="en-CA" b="1" dirty="0">
                <a:solidFill>
                  <a:schemeClr val="bg1"/>
                </a:solidFill>
                <a:latin typeface="Red Hat Display" panose="020B0604020202020204" charset="0"/>
              </a:rPr>
              <a:t>real-time </a:t>
            </a:r>
            <a:r>
              <a:rPr lang="en-CA" dirty="0">
                <a:solidFill>
                  <a:schemeClr val="bg1"/>
                </a:solidFill>
                <a:latin typeface="Red Hat Display" panose="020B0604020202020204" charset="0"/>
              </a:rPr>
              <a:t>results </a:t>
            </a:r>
            <a:r>
              <a:rPr lang="en-CA" b="1" i="1" u="sng" dirty="0">
                <a:solidFill>
                  <a:schemeClr val="bg1"/>
                </a:solidFill>
                <a:latin typeface="Red Hat Display" panose="020B0604020202020204" charset="0"/>
              </a:rPr>
              <a:t>from the perspective of the target host</a:t>
            </a:r>
            <a:endParaRPr lang="en-CA" b="1" dirty="0">
              <a:solidFill>
                <a:schemeClr val="bg1"/>
              </a:solidFill>
              <a:latin typeface="Red Hat Display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pyATS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Modern Enterprise Network Management Toolkit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8056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18"/>
    </mc:Choice>
    <mc:Fallback>
      <p:transition spd="slow" advTm="1901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35925" y="1084550"/>
            <a:ext cx="48198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Automation Progression Pyramid</a:t>
            </a:r>
            <a:endParaRPr sz="3600" dirty="0">
              <a:solidFill>
                <a:srgbClr val="EBEB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rgbClr val="10244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  <a:endParaRPr sz="700" dirty="0">
              <a:solidFill>
                <a:srgbClr val="10244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82118" y="2956833"/>
            <a:ext cx="42915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Now that you have put together a modern toolkit – where and how do you start automating your network?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Personal reflection and more hard lessons learned </a:t>
            </a:r>
            <a:endParaRPr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10244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51</a:t>
            </a:fld>
            <a:endParaRPr sz="700">
              <a:solidFill>
                <a:srgbClr val="10244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8256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8"/>
    </mc:Choice>
    <mc:Fallback>
      <p:transition spd="slow" advTm="1047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2E5E-482D-4F2D-A811-53E259080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89" y="653880"/>
            <a:ext cx="6177682" cy="386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0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96"/>
    </mc:Choice>
    <mc:Fallback>
      <p:transition spd="slow" advTm="1329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Git Repository and Cloning your Repo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CEE32E-7C31-481A-9C57-AAE8D5B637EA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91849662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039441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For this example we will use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GitHub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. Create an account and create a repository and initialize it with a README file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Copy the link to your repository </a:t>
                      </a:r>
                      <a:br>
                        <a:rPr lang="en-CA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Git clone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the repository in your development workstation (likely Windows 10) where your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VS Code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installation resides, create a folder (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C:repositories</a:t>
                      </a:r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) and save the repository here </a:t>
                      </a: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Open the folder and begin to populate with your base folder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16659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2CD6D8B-9DE9-4CF3-A271-5D37D8A3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9" y="1792670"/>
            <a:ext cx="3854931" cy="1234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66AB7E-2794-467D-8CDB-2D7A7780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9" y="3335270"/>
            <a:ext cx="1979098" cy="899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5EBBC-DC1C-46B5-B71C-AE1649FFA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115" y="2410035"/>
            <a:ext cx="638175" cy="25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14CAE-ACCC-4780-A5B2-95EF0C76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1885" y="2932388"/>
            <a:ext cx="3888275" cy="8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7"/>
    </mc:Choice>
    <mc:Fallback>
      <p:transition spd="slow" advTm="20577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Base Folder structure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CEE32E-7C31-481A-9C57-AAE8D5B637EA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91849662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039441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Now that we have all our tools it’s time to take our first steps – a well organized based folder structure 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Some folders are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required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by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while other folders, such as folders to store output or results, are arbitrary and discretionary 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Some folders you will need include:</a:t>
                      </a:r>
                    </a:p>
                    <a:p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 vars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 vars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roles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and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filter plugins</a:t>
                      </a:r>
                    </a:p>
                    <a:p>
                      <a:endParaRPr lang="en-US" sz="1000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Your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roles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and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playbooks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folders should have a well organized sub-folder structure reflecting your logical environment</a:t>
                      </a: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In the sample structure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documentation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is an arbitrary folder to store formatted output while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intended config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stores the RAW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IOS / NXOS / JSON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configs being pushed to devices</a:t>
                      </a:r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16659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9C118A8-37E9-4371-BD46-8F0F84C4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5" y="2257867"/>
            <a:ext cx="1381125" cy="141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420D8E-D80F-41AE-B58B-B8F68EC00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74" y="1919729"/>
            <a:ext cx="1457325" cy="2095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878E0A-397A-45AE-B0E2-9E05E8AA6E2A}"/>
              </a:ext>
            </a:extLst>
          </p:cNvPr>
          <p:cNvCxnSpPr>
            <a:stCxn id="4" idx="2"/>
          </p:cNvCxnSpPr>
          <p:nvPr/>
        </p:nvCxnSpPr>
        <p:spPr>
          <a:xfrm flipV="1">
            <a:off x="5261308" y="2131498"/>
            <a:ext cx="1606151" cy="154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6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10"/>
    </mc:Choice>
    <mc:Fallback>
      <p:transition spd="slow" advTm="3931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Build Hosts file, Group Vars, Host Vars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6CEE32E-7C31-481A-9C57-AAE8D5B637EA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91849662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039441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Next we will add our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file </a:t>
                      </a:r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 recommend you spend some quality time crafting your hierarchy but if your network follows a Core / Distribution / Access topology you could start here </a:t>
                      </a:r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Remember your groups are in square brackets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[ group ] </a:t>
                      </a:r>
                      <a:b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If your group has sub-groups you add the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children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key </a:t>
                      </a:r>
                      <a:b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[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group:children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] </a:t>
                      </a:r>
                      <a:b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This can nest down to an actual individual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</a:t>
                      </a:r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These groups and hosts are then reflected in group and host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vars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folders and 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YAML </a:t>
                      </a:r>
                      <a:r>
                        <a:rPr lang="en-US" sz="10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files where we keep our intent in the form of variable-based data models</a:t>
                      </a:r>
                      <a:endParaRPr lang="en-CA" sz="10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                     vars files                     data models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16659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F73851D-7280-44AD-B280-3EA31560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7719"/>
            <a:ext cx="870257" cy="26890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25CE92-6D2B-40FF-9B30-419F68D938B3}"/>
              </a:ext>
            </a:extLst>
          </p:cNvPr>
          <p:cNvCxnSpPr>
            <a:cxnSpLocks/>
          </p:cNvCxnSpPr>
          <p:nvPr/>
        </p:nvCxnSpPr>
        <p:spPr>
          <a:xfrm>
            <a:off x="4808482" y="1980148"/>
            <a:ext cx="1043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3778293-2665-4A8E-863C-FB2E4D31B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1810802"/>
            <a:ext cx="975469" cy="374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4A220-4BBD-4F5B-8883-157F0D247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81" y="4140911"/>
            <a:ext cx="1009389" cy="3546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0DE19E-0E47-4A39-8757-8394E35C6DF1}"/>
              </a:ext>
            </a:extLst>
          </p:cNvPr>
          <p:cNvCxnSpPr/>
          <p:nvPr/>
        </p:nvCxnSpPr>
        <p:spPr>
          <a:xfrm>
            <a:off x="6827629" y="2081047"/>
            <a:ext cx="40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F4595-D4FD-458F-AF15-8F1B37F33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375" y="1950462"/>
            <a:ext cx="939757" cy="28768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430FE6-592C-48FA-93C1-3651270EA5E2}"/>
              </a:ext>
            </a:extLst>
          </p:cNvPr>
          <p:cNvCxnSpPr/>
          <p:nvPr/>
        </p:nvCxnSpPr>
        <p:spPr>
          <a:xfrm>
            <a:off x="6742387" y="4374461"/>
            <a:ext cx="40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0D83194-6DA1-475C-B4A4-A17607CC6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595" y="3779397"/>
            <a:ext cx="892642" cy="67217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715235-FAEA-4777-84E7-AA935D775E16}"/>
              </a:ext>
            </a:extLst>
          </p:cNvPr>
          <p:cNvCxnSpPr>
            <a:cxnSpLocks/>
          </p:cNvCxnSpPr>
          <p:nvPr/>
        </p:nvCxnSpPr>
        <p:spPr>
          <a:xfrm>
            <a:off x="4944066" y="4374461"/>
            <a:ext cx="814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21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1"/>
    </mc:Choice>
    <mc:Fallback>
      <p:transition spd="slow" advTm="1331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					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  <a:latin typeface="Red Hat Text" panose="020B0604020202020204" charset="0"/>
              </a:rPr>
              <a:t>Establish secure</a:t>
            </a:r>
            <a:br>
              <a:rPr lang="en-CA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b="1" dirty="0">
                <a:solidFill>
                  <a:schemeClr val="bg1"/>
                </a:solidFill>
                <a:latin typeface="Red Hat Text" panose="020B0604020202020204" charset="0"/>
              </a:rPr>
              <a:t>connectivity to</a:t>
            </a:r>
            <a:br>
              <a:rPr lang="en-CA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b="1" dirty="0">
                <a:solidFill>
                  <a:schemeClr val="bg1"/>
                </a:solidFill>
                <a:latin typeface="Red Hat Text" panose="020B0604020202020204" charset="0"/>
              </a:rPr>
              <a:t>hosts</a:t>
            </a:r>
            <a:endParaRPr lang="en-CA" b="1" i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284014" y="3299446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94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7"/>
    </mc:Choice>
    <mc:Fallback>
      <p:transition spd="slow" advTm="15047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Reminder that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Linux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host running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Ansible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requires network connectivity to your target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hosts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as well as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Git repository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Work with your IT Security and Network Connectivity teams to establish an RBAC controlled, highly secure, well monitored and logged host in a secure zone in your data </a:t>
            </a:r>
            <a:r>
              <a:rPr lang="en-US" dirty="0" err="1">
                <a:solidFill>
                  <a:schemeClr val="bg1"/>
                </a:solidFill>
                <a:latin typeface="Red Hat Text" panose="020B0604020202020204" charset="0"/>
              </a:rPr>
              <a:t>centre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You may need new credentials or service accounts to provide an authentication mechanism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Establish Connectivity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0719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8"/>
    </mc:Choice>
    <mc:Fallback>
      <p:transition spd="slow" advTm="18308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Establish Connectivity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69A0DED-F2DB-44A3-926F-7AB7BB177E16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90643417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6818226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is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agent-less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and uses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SSH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US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WinRM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or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REST APIs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to establish connectivity and the ability to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resolve 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(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DNS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) the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hosts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There are various ways to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authenticate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against a device: </a:t>
                      </a:r>
                      <a:b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Pass hard-coded credentials 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Prompt for input at runtime </a:t>
                      </a:r>
                      <a:b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SSH keys </a:t>
                      </a:r>
                      <a:endParaRPr lang="en-CA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Here is an example of a connection string using a hard-coded username and a prompted password 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This is  located in the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 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or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host var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file </a:t>
                      </a:r>
                    </a:p>
                    <a:p>
                      <a:endParaRPr lang="en-US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This is using the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network cli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connection against a Cisco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IOS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device </a:t>
                      </a:r>
                      <a:b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All devices in this </a:t>
                      </a:r>
                      <a:r>
                        <a:rPr lang="en-CA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group</a:t>
                      </a:r>
                      <a:r>
                        <a:rPr lang="en-CA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will use this mechanism to authenticate</a:t>
                      </a:r>
                      <a:endParaRPr lang="en-CA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17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928819E-2F42-4F15-BE7C-E7E3BDC5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5" y="2571750"/>
            <a:ext cx="2895488" cy="7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06"/>
    </mc:Choice>
    <mc:Fallback>
      <p:transition spd="slow" advTm="4940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If you choose hard coded authentication strings be aware these are stored in the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repository </a:t>
            </a: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Ansible Vault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can be used to encrypt your secrets so they are safe to store in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repo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You may need a service account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Prompted passwords are secure but do not lend themselves to full scheduled non-interactive automation 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 Authentication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59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6953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2"/>
    </mc:Choice>
    <mc:Fallback>
      <p:transition spd="slow" advTm="71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35925" y="1084550"/>
            <a:ext cx="48198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Introduction to Ansible</a:t>
            </a:r>
            <a:endParaRPr sz="3600" dirty="0">
              <a:solidFill>
                <a:srgbClr val="EBEB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rgbClr val="10244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rgbClr val="10244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773950" y="2578195"/>
            <a:ext cx="4291500" cy="991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What is Ansible 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Why you should use Ansible 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The basics of Ansible</a:t>
            </a:r>
            <a:endParaRPr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10244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</a:t>
            </a:fld>
            <a:endParaRPr sz="700">
              <a:solidFill>
                <a:srgbClr val="10244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1"/>
    </mc:Choice>
    <mc:Fallback>
      <p:transition spd="slow" advTm="740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Ansible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facts</a:t>
            </a: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Safe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show</a:t>
            </a:r>
            <a:b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commands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347076" y="2769725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7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5"/>
    </mc:Choice>
    <mc:Fallback>
      <p:transition spd="slow" advTm="12005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657B1-59CE-4CCF-8A0C-7E0BF07DE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216" y="637215"/>
            <a:ext cx="2232397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3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9"/>
    </mc:Choice>
    <mc:Fallback>
      <p:transition spd="slow" advTm="13659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We will start with gathering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network state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information or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network configuration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information gathering. </a:t>
            </a:r>
          </a:p>
          <a:p>
            <a:endParaRPr lang="en-US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This approach has some benefits: </a:t>
            </a: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It is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safe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– we are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not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configuring / changing / reloading / upgrading anything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It provides a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baseline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at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scale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Begin building a dynamic library of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facts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documentation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about your network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Management not likely to baulk at this approach</a:t>
            </a:r>
            <a:endParaRPr lang="en-CA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 first playbook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68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3"/>
    </mc:Choice>
    <mc:Fallback>
      <p:transition spd="slow" advTm="25663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Running an </a:t>
            </a:r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Ansible playbook</a:t>
            </a: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 is a simply command: 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ansible-playbook &lt;</a:t>
            </a:r>
            <a:r>
              <a:rPr lang="en-US" sz="1000" dirty="0" err="1">
                <a:solidFill>
                  <a:schemeClr val="bg1"/>
                </a:solidFill>
                <a:latin typeface="Red Hat Text" panose="020B0604020202020204" charset="0"/>
              </a:rPr>
              <a:t>playbook.yml</a:t>
            </a: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&gt;</a:t>
            </a:r>
            <a:endParaRPr lang="en-CA" sz="10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run a playbook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776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3"/>
    </mc:Choice>
    <mc:Fallback>
      <p:transition spd="slow" advTm="10793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Capture Current State / Gather Information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A31B67-7E38-4DFB-B174-D164138D9479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51220605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91147531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5122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B344AA-DBDA-4E30-A403-22EC4A89DA72}"/>
              </a:ext>
            </a:extLst>
          </p:cNvPr>
          <p:cNvGraphicFramePr>
            <a:graphicFrameLocks noGrp="1"/>
          </p:cNvGraphicFramePr>
          <p:nvPr/>
        </p:nvGraphicFramePr>
        <p:xfrm>
          <a:off x="658935" y="1411534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5141178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0801254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has the ability to gather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facts 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from targeted host(s). 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Facts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are useful, truthful, stateful variables with pieces of information about a host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b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setup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module is used against Linux and Windows hosts while specific </a:t>
                      </a:r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operating system facts</a:t>
                      </a:r>
                      <a:r>
                        <a:rPr lang="en-US" sz="1200" b="0" i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modules exist for specific platforms like IOS, NXOS, F5, Azure, or VMWare</a:t>
                      </a:r>
                    </a:p>
                    <a:p>
                      <a:endParaRPr lang="en-US" sz="1200" b="0" i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All 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facts 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or subsets of </a:t>
                      </a:r>
                      <a:r>
                        <a:rPr lang="en-US" sz="1200" b="1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facts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can be specified to be gathered by the module 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 sample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playbook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using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ios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facts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20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1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32FC983-A6BB-4399-9144-1AE6DA0C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45919"/>
            <a:ext cx="2163029" cy="28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4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03"/>
    </mc:Choice>
    <mc:Fallback>
      <p:transition spd="slow" advTm="33903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Fact 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output</a:t>
            </a:r>
            <a:endParaRPr sz="22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A31B67-7E38-4DFB-B174-D164138D9479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51220605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91147531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5122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B344AA-DBDA-4E30-A403-22EC4A89DA72}"/>
              </a:ext>
            </a:extLst>
          </p:cNvPr>
          <p:cNvGraphicFramePr>
            <a:graphicFrameLocks noGrp="1"/>
          </p:cNvGraphicFramePr>
          <p:nvPr/>
        </p:nvGraphicFramePr>
        <p:xfrm>
          <a:off x="658935" y="1411534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5141178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0801254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YAML</a:t>
                      </a:r>
                      <a:endParaRPr lang="en-CA" sz="1200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124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10AC413-E49A-4208-9B3C-A6A29C37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16" y="1411521"/>
            <a:ext cx="2377659" cy="3117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108F4-432C-4F6D-ABD5-BDD3721CE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018" y="1411521"/>
            <a:ext cx="2594003" cy="31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8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5"/>
    </mc:Choice>
    <mc:Fallback>
      <p:transition spd="slow" advTm="9175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Show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commands</a:t>
            </a:r>
            <a:endParaRPr sz="22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CA31B67-7E38-4DFB-B174-D164138D9479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51220605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191147531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51227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B344AA-DBDA-4E30-A403-22EC4A89DA72}"/>
              </a:ext>
            </a:extLst>
          </p:cNvPr>
          <p:cNvGraphicFramePr>
            <a:graphicFrameLocks noGrp="1"/>
          </p:cNvGraphicFramePr>
          <p:nvPr/>
        </p:nvGraphicFramePr>
        <p:xfrm>
          <a:off x="658935" y="1411534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3051411782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080125401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Modules like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ios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command 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and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nxos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command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can be used to send privileged exec commands and send the output to text files 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Any command can be sent so use your imagination but here are some ideas: 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Show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vlan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arp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mac address-table 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ospf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neighbor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bgp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summary 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int brief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int status  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int     show spanning-tree</a:t>
                      </a:r>
                      <a:b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spanning-tree blocked 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dir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run    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Show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ospf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neighbors</a:t>
                      </a: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US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Output:</a:t>
                      </a:r>
                    </a:p>
                    <a:p>
                      <a:endParaRPr lang="en-CA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81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05BFBE8-94FE-40B6-A45C-1BB88D10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21" y="1678729"/>
            <a:ext cx="2705100" cy="63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54D21-84AC-45C7-ABBA-85A3E265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21" y="2571750"/>
            <a:ext cx="3304683" cy="16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61"/>
    </mc:Choice>
    <mc:Fallback>
      <p:transition spd="slow" advTm="3056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Tactical changes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1 time changes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328157" y="2243128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848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3"/>
    </mc:Choice>
    <mc:Fallback>
      <p:transition spd="slow" advTm="13303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A0F88-8876-4160-AA04-14456482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77" y="885512"/>
            <a:ext cx="3507075" cy="33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0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3"/>
    </mc:Choice>
    <mc:Fallback>
      <p:transition spd="slow" advTm="10233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Tactical / 1 Time Changes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69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9195CC-E53D-4B2F-A62E-8019AE73CFC0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403254605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292592593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Tactical (or 1 time) changes are playbooks with a specific set of orchestrated tasks to execute on one more many devices </a:t>
                      </a:r>
                    </a:p>
                    <a:p>
                      <a:endParaRPr lang="en-CA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Generally speaking:</a:t>
                      </a:r>
                    </a:p>
                    <a:p>
                      <a:endParaRPr lang="en-CA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Corporate standards                         Add / Remove / Set * </a:t>
                      </a:r>
                    </a:p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Compliancy jobs                                        </a:t>
                      </a:r>
                      <a:r>
                        <a:rPr lang="en-CA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vlans</a:t>
                      </a:r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CA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vrfs</a:t>
                      </a:r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CA" sz="12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ntp</a:t>
                      </a:r>
                      <a:endParaRPr lang="en-CA" sz="12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New feature requests                              routes, ACLs</a:t>
                      </a:r>
                    </a:p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Bug fixes / corrections                            “anything”</a:t>
                      </a:r>
                      <a:b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Point-in-time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 sample </a:t>
                      </a:r>
                      <a:r>
                        <a:rPr lang="en-CA" sz="1200" b="1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ios</a:t>
                      </a:r>
                      <a:r>
                        <a:rPr lang="en-CA" sz="12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config</a:t>
                      </a:r>
                      <a:r>
                        <a:rPr lang="en-CA" sz="12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to clear and set the boot image variable on all devices at the Distribution layer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5246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C83EC3-879E-4F17-8BC6-4A0951C93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868" y="1926998"/>
            <a:ext cx="2789485" cy="25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38"/>
    </mc:Choice>
    <mc:Fallback>
      <p:transition spd="slow" advTm="4183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 is *NOT* C++ for Networks !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The Ansible project is an open source community sponsored by Red Hat. It’s also a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simple automation framework 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that describes infrastructure in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Ansible playbooks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.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Under the hood Ansible is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Python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 code, but this is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abstracted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b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You do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NOT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 need to be a software developer or programmer analyst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It's an 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automation engine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 that runs Ansible playbooks.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Not a programing language!</a:t>
            </a: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is Ansible?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5088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4"/>
    </mc:Choice>
    <mc:Fallback>
      <p:transition spd="slow" advTm="27304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Tactical / 1 Time Changes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9195CC-E53D-4B2F-A62E-8019AE73CFC0}"/>
              </a:ext>
            </a:extLst>
          </p:cNvPr>
          <p:cNvGraphicFramePr>
            <a:graphicFrameLocks noGrp="1"/>
          </p:cNvGraphicFramePr>
          <p:nvPr/>
        </p:nvGraphicFramePr>
        <p:xfrm>
          <a:off x="661445" y="1411545"/>
          <a:ext cx="7818600" cy="3111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4032546059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2925925934"/>
                    </a:ext>
                  </a:extLst>
                </a:gridCol>
              </a:tblGrid>
              <a:tr h="3111871">
                <a:tc>
                  <a:txBody>
                    <a:bodyPr/>
                    <a:lstStyle/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Lines are executed serially ‘as-is’ 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Syntax is important 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Without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parents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the command is assumed to be issued at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config terminal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(conf t) level of a Cisco device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Parents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can be used to issue the commands from a sub-configuration mode such as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interface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sub-interface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port-channel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RADIUS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servers, </a:t>
                      </a:r>
                      <a:r>
                        <a:rPr lang="en-CA" sz="11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etc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Tasks can be orchestrated together serially in a pipelined automated chain 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with items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, an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Ansible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loop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mechanism, can be used in concert with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parents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to modify multiple elements in a single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 example of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parents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adding an IP and description to a specific interface:</a:t>
                      </a: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An example adding </a:t>
                      </a:r>
                      <a:r>
                        <a:rPr lang="en-CA" sz="1100" b="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ip</a:t>
                      </a:r>
                      <a:r>
                        <a:rPr lang="en-CA" sz="11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helpers to multiple interfaces using </a:t>
                      </a:r>
                      <a:r>
                        <a:rPr lang="en-CA" sz="11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with items</a:t>
                      </a:r>
                      <a:endParaRPr lang="en-CA" sz="11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5246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548295-4A74-4845-AB65-D43CB6431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45" y="1801406"/>
            <a:ext cx="2793487" cy="985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54C77-6803-422C-B6B0-00A3B872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45" y="3164418"/>
            <a:ext cx="3115241" cy="13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2"/>
    </mc:Choice>
    <mc:Fallback>
      <p:transition spd="slow" advTm="50472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Full configuration</a:t>
            </a:r>
            <a:b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management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296626" y="1695788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55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0"/>
    </mc:Choice>
    <mc:Fallback>
      <p:transition spd="slow" advTm="1068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729607" cy="1553292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Data model: Your intended 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Template: The hammers making the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Raw metal: Your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Playbook: Machine in motion</a:t>
            </a: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7" name="BUUalyY">
            <a:hlinkClick r:id="" action="ppaction://media"/>
            <a:extLst>
              <a:ext uri="{FF2B5EF4-FFF2-40B4-BE49-F238E27FC236}">
                <a16:creationId xmlns:a16="http://schemas.microsoft.com/office/drawing/2014/main" id="{BD96A5E7-0F76-4B8C-B930-873D48F76F9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6605" y="2216097"/>
            <a:ext cx="2163620" cy="2163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405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5"/>
    </mc:Choice>
    <mc:Fallback>
      <p:transition spd="slow" advTm="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05" objId="7"/>
        <p14:stopEvt time="3285" objId="7"/>
      </p14:showEvtLst>
    </p:ext>
  </p:extLs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At the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group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 level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variables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are shared by all downstream devices in the group and are common variables.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role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level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variables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apply to all devices in that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role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host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level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variables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are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unique 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specific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to that host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Enterprise (group) -&gt; Campus(group) -&gt; Campus Distribution (group) -&gt; Campus Distribution Role (role) -&gt; Campus Distribution Host (host)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Models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7664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7"/>
    </mc:Choice>
    <mc:Fallback>
      <p:transition spd="slow" advTm="18497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Red Hat Text" panose="020B0604020202020204" charset="0"/>
              </a:rPr>
              <a:t>Enterprise.yml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Ansible connection string, domain, native </a:t>
            </a:r>
            <a:r>
              <a:rPr lang="en-CA" sz="1200" dirty="0" err="1">
                <a:solidFill>
                  <a:schemeClr val="bg1"/>
                </a:solidFill>
                <a:latin typeface="Red Hat Text" panose="020B0604020202020204" charset="0"/>
              </a:rPr>
              <a:t>vlan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, standard common VLANs, common VRFs, SNMP, syslog, IP helpers, RADIUS / TACACS+, NTP, AAA, 802.1x, ACLs </a:t>
            </a: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b="1" dirty="0" err="1">
                <a:solidFill>
                  <a:schemeClr val="bg1"/>
                </a:solidFill>
                <a:latin typeface="Red Hat Text" panose="020B0604020202020204" charset="0"/>
              </a:rPr>
              <a:t>Campus.yml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Campus specific VLANs</a:t>
            </a:r>
            <a:b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sz="1200" b="1" dirty="0" err="1">
                <a:solidFill>
                  <a:schemeClr val="bg1"/>
                </a:solidFill>
                <a:latin typeface="Red Hat Text" panose="020B0604020202020204" charset="0"/>
              </a:rPr>
              <a:t>DC.yml</a:t>
            </a:r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DC specific VLANs </a:t>
            </a: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ACCESS01.yml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Device specific / host level: VLANs, </a:t>
            </a:r>
            <a:r>
              <a:rPr lang="en-CA" sz="1200" dirty="0" err="1">
                <a:solidFill>
                  <a:schemeClr val="bg1"/>
                </a:solidFill>
                <a:latin typeface="Red Hat Text" panose="020B0604020202020204" charset="0"/>
              </a:rPr>
              <a:t>vrfs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, port-channels, interfaces, location, SNMP-ID, software</a:t>
            </a:r>
            <a:b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You can also “override” a group level variable</a:t>
            </a:r>
            <a:r>
              <a:rPr lang="en-CA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endParaRPr lang="en-US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Group Vars</a:t>
            </a:r>
            <a:endParaRPr sz="2200" b="1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124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1"/>
    </mc:Choice>
    <mc:Fallback>
      <p:transition spd="slow" advTm="22941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Your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variables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will be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key-pair values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lists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inside your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YAML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group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,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role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, or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host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var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 files </a:t>
            </a:r>
          </a:p>
          <a:p>
            <a:endParaRPr lang="en-US" sz="1200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Tips: For readability and ease of locating </a:t>
            </a:r>
            <a:r>
              <a:rPr lang="en-US" sz="1200" b="1" i="1" dirty="0">
                <a:solidFill>
                  <a:schemeClr val="bg1"/>
                </a:solidFill>
                <a:latin typeface="Red Hat Display" panose="020B0604020202020204" charset="0"/>
              </a:rPr>
              <a:t>where</a:t>
            </a:r>
            <a:r>
              <a:rPr lang="en-US" sz="1200" i="1" dirty="0">
                <a:solidFill>
                  <a:schemeClr val="bg1"/>
                </a:solidFill>
                <a:latin typeface="Red Hat Display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</a:rPr>
              <a:t>a variable can be found, I prefix my variables with the data model they are associated with </a:t>
            </a:r>
          </a:p>
          <a:p>
            <a:endParaRPr lang="en-US" sz="1200" dirty="0">
              <a:solidFill>
                <a:schemeClr val="bg1"/>
              </a:solidFill>
              <a:latin typeface="Red Hat Display" panose="020B060402020202020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</a:rPr>
              <a:t>group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Nirmala UI" panose="020B0502040204020203" pitchFamily="34" charset="0"/>
              </a:rPr>
              <a:t>_ 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           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role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Nirmala UI" panose="020B0502040204020203" pitchFamily="34" charset="0"/>
              </a:rPr>
              <a:t>_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              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host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Nirmala UI" panose="020B0502040204020203" pitchFamily="34" charset="0"/>
              </a:rPr>
              <a:t>_</a:t>
            </a:r>
            <a:b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Have a </a:t>
            </a:r>
            <a:r>
              <a:rPr lang="en-US" sz="1200" dirty="0">
                <a:solidFill>
                  <a:schemeClr val="bg1"/>
                </a:solidFill>
                <a:latin typeface="+mj-lt"/>
                <a:cs typeface="Nirmala UI" panose="020B0502040204020203" pitchFamily="34" charset="0"/>
              </a:rPr>
              <a:t>_</a:t>
            </a:r>
            <a:r>
              <a:rPr lang="en-US" sz="1200" b="1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defaults</a:t>
            </a:r>
            <a: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  <a:t> section for common elements (management IP, location, corporate standards) </a:t>
            </a:r>
            <a:b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</a:br>
            <a:br>
              <a:rPr lang="en-US" sz="1200" dirty="0">
                <a:solidFill>
                  <a:schemeClr val="bg1"/>
                </a:solidFill>
                <a:latin typeface="Red Hat Display" panose="020B0604020202020204" charset="0"/>
                <a:cs typeface="Nirmala UI" panose="020B0502040204020203" pitchFamily="34" charset="0"/>
              </a:rPr>
            </a:br>
            <a:endParaRPr lang="en-US" sz="1200" dirty="0">
              <a:solidFill>
                <a:schemeClr val="bg1"/>
              </a:solidFill>
              <a:latin typeface="Red Hat Display" panose="020B0604020202020204" charset="0"/>
              <a:cs typeface="Nirmala UI" panose="020B0502040204020203" pitchFamily="3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 Variables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1484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64"/>
    </mc:Choice>
    <mc:Fallback>
      <p:transition spd="slow" advTm="26964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Templates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are a skeletal outline of an intended configuration with placeholders in the from of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variables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that are filled in at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playbook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runtime using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logic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sz="12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The easiest way to 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create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 a template is to get a 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valid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tested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working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 configuration from the 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platform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 you want to template </a:t>
            </a: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* You do </a:t>
            </a:r>
            <a:r>
              <a:rPr lang="en-CA" sz="1200" b="1" u="sng" dirty="0">
                <a:solidFill>
                  <a:schemeClr val="bg1"/>
                </a:solidFill>
                <a:latin typeface="Red Hat Text" panose="020B0604020202020204" charset="0"/>
              </a:rPr>
              <a:t>not</a:t>
            </a: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 need to do full coverage when you begin *</a:t>
            </a:r>
            <a:b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CA" sz="1200" b="1" dirty="0">
                <a:solidFill>
                  <a:schemeClr val="bg1"/>
                </a:solidFill>
                <a:latin typeface="Red Hat Text" panose="020B0604020202020204" charset="0"/>
              </a:rPr>
              <a:t>Scale</a:t>
            </a:r>
            <a:r>
              <a:rPr lang="en-CA" sz="1200" dirty="0">
                <a:solidFill>
                  <a:schemeClr val="bg1"/>
                </a:solidFill>
                <a:latin typeface="Red Hat Text" panose="020B0604020202020204" charset="0"/>
              </a:rPr>
              <a:t> vertically in a config (full coverage) or horizontally (VLANs across a whole role or platform) </a:t>
            </a:r>
            <a:endParaRPr lang="en-CA" sz="12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Templates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641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2"/>
    </mc:Choice>
    <mc:Fallback>
      <p:transition spd="slow" advTm="25242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For a network device I break down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into 2 distinct sections: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global config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and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interface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configs </a:t>
            </a: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Global config + VRFs                                                An unused interface </a:t>
            </a: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Templates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5F34CB-EAD4-4502-B8A5-547EEEF0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96" y="2370519"/>
            <a:ext cx="2150176" cy="2129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92B51-8E0A-40F1-8CF7-0F0F9394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93" y="2372690"/>
            <a:ext cx="3191567" cy="16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4"/>
    </mc:Choice>
    <mc:Fallback>
      <p:transition spd="slow" advTm="12654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Templates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are extremely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flexible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powerful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and you can re-use working logic that generates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intended configurations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you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push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to devices in their native syntax (IOS, NXOS, </a:t>
            </a:r>
            <a:r>
              <a:rPr lang="en-US" dirty="0" err="1">
                <a:solidFill>
                  <a:schemeClr val="bg1"/>
                </a:solidFill>
                <a:latin typeface="Red Hat Text" panose="020B0604020202020204" charset="0"/>
              </a:rPr>
              <a:t>etc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) and create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automated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source-of-truth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intent-based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documentation files </a:t>
            </a:r>
          </a:p>
          <a:p>
            <a:endParaRPr lang="en-US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Then inside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repo you have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version controlled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human readable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documentation illustrating your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intent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in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CSV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markdown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HTML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mind map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JSON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or whatever filetype you need! 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Automated Documentation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427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9"/>
    </mc:Choice>
    <mc:Fallback>
      <p:transition spd="slow" advTm="16069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A markdown template                                                A CSV template</a:t>
            </a: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Templates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79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B94D36-4E3A-4EA3-BB23-1DC637FF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46" y="2433607"/>
            <a:ext cx="3754883" cy="1240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1B146-7CFA-4BF9-8736-18D6961E5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709539"/>
            <a:ext cx="3908046" cy="38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09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4"/>
    </mc:Choice>
    <mc:Fallback>
      <p:transition spd="slow" advTm="63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663954" y="1240163"/>
            <a:ext cx="7818600" cy="3283263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CROSS PLATFORM</a:t>
            </a: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 – Linux, Windows, UNIX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Agentless support for all major OS variants, physical, virtual, cloud and network devices</a:t>
            </a:r>
          </a:p>
          <a:p>
            <a:pPr fontAlgn="base"/>
            <a:endParaRPr lang="en-US" sz="10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HUMAN READABLE</a:t>
            </a: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 – YAML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Perfectly describe and document every aspect of your application environment</a:t>
            </a:r>
          </a:p>
          <a:p>
            <a:pPr fontAlgn="base"/>
            <a:endParaRPr lang="en-US" sz="10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PERFECT DESCRIPTION OF APPLICATION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Every change can be made by playbooks, ensuring everyone is on the same page</a:t>
            </a:r>
          </a:p>
          <a:p>
            <a:pPr fontAlgn="base"/>
            <a:endParaRPr lang="en-US" sz="10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VERSION CONTROLLED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Playbooks are plain-text. Treat them like code in your existing version control.</a:t>
            </a:r>
          </a:p>
          <a:p>
            <a:pPr fontAlgn="base"/>
            <a:endParaRPr lang="en-US" sz="10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STATIC OR DYNAMIC INVENTORIES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Capture all the servers 100% of the time, regardless of infrastructure, location, etc.</a:t>
            </a:r>
          </a:p>
          <a:p>
            <a:pPr fontAlgn="base"/>
            <a:endParaRPr lang="en-US" sz="10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fontAlgn="base"/>
            <a:r>
              <a:rPr lang="en-US" sz="1000" b="1" dirty="0">
                <a:solidFill>
                  <a:schemeClr val="bg1"/>
                </a:solidFill>
                <a:latin typeface="Red Hat Text" panose="020B0604020202020204" charset="0"/>
              </a:rPr>
              <a:t>ORCHESTRATION THAT PLAYS WELL WITH OTHERS</a:t>
            </a:r>
            <a:b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000" dirty="0">
                <a:solidFill>
                  <a:schemeClr val="bg1"/>
                </a:solidFill>
                <a:latin typeface="Red Hat Text" panose="020B0604020202020204" charset="0"/>
              </a:rPr>
              <a:t>Homogenize existing environments by leveraging current toolsets and update mechanisms.</a:t>
            </a: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Ansible Advantage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0031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7"/>
    </mc:Choice>
    <mc:Fallback>
      <p:transition spd="slow" advTm="21497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From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markdown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we can </a:t>
            </a:r>
            <a:b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generate a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mind map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an </a:t>
            </a:r>
            <a:b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interactive HTML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page</a:t>
            </a: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CA" sz="12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Templates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4776D7-1519-4E7B-AA63-3799567EA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415" y="1417001"/>
            <a:ext cx="3840349" cy="31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1"/>
    </mc:Choice>
    <mc:Fallback>
      <p:transition spd="slow" advTm="588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When our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intended config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and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running-config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are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idempotent</a:t>
            </a:r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Ansible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will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only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push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changes</a:t>
            </a:r>
            <a:b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</a:br>
            <a:b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</a:b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- - check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mode and see if your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intent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is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idempotent</a:t>
            </a:r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Does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playbook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have changes to push ?</a:t>
            </a:r>
          </a:p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(playbook results displayed in </a:t>
            </a:r>
            <a:r>
              <a:rPr lang="en-US" sz="1200" b="1" dirty="0">
                <a:solidFill>
                  <a:srgbClr val="FFFF00"/>
                </a:solidFill>
                <a:latin typeface="Red Hat Text" panose="020B0604020202020204" charset="0"/>
              </a:rPr>
              <a:t>yellow</a:t>
            </a:r>
            <a:r>
              <a:rPr lang="en-US" sz="1200" dirty="0">
                <a:solidFill>
                  <a:srgbClr val="FFFF00"/>
                </a:solidFill>
                <a:latin typeface="Red Hat Text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at runtime; change = true) </a:t>
            </a:r>
          </a:p>
          <a:p>
            <a:endParaRPr lang="en-US" sz="12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Or is it idempotent?</a:t>
            </a:r>
          </a:p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(results displayed in </a:t>
            </a:r>
            <a:r>
              <a:rPr lang="en-US" sz="1200" b="1" dirty="0">
                <a:solidFill>
                  <a:srgbClr val="92D050"/>
                </a:solidFill>
                <a:latin typeface="Red Hat Text" panose="020B0604020202020204" charset="0"/>
              </a:rPr>
              <a:t>green;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change = false)</a:t>
            </a:r>
            <a:endParaRPr lang="en-CA" sz="1200" b="1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goal: </a:t>
            </a:r>
            <a:r>
              <a:rPr lang="en-CA" sz="22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idempotency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81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3553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1"/>
    </mc:Choice>
    <mc:Fallback>
      <p:transition spd="slow" advTm="13111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Once you achieve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full configuration idempotency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– every line, of every device, matching in your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Git intent-repository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and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running-configuration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your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main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Git branch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now represents your entire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source of truth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and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intent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sz="1200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i="1" u="sng" dirty="0">
                <a:solidFill>
                  <a:schemeClr val="bg1"/>
                </a:solidFill>
                <a:latin typeface="Red Hat Text" panose="020B0604020202020204" charset="0"/>
              </a:rPr>
              <a:t>Now</a:t>
            </a:r>
            <a:r>
              <a:rPr lang="en-US" sz="1200" i="1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you can start to work using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Git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branches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to represent all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changes to intent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– Moves, Adds, Changes, and Deletions – will all be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simple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changes to either the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data model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or </a:t>
            </a:r>
            <a:r>
              <a:rPr lang="en-US" sz="1200" b="1" dirty="0">
                <a:solidFill>
                  <a:schemeClr val="bg1"/>
                </a:solidFill>
                <a:latin typeface="Red Hat Text" panose="020B0604020202020204" charset="0"/>
              </a:rPr>
              <a:t>template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</a:t>
            </a:r>
          </a:p>
          <a:p>
            <a:endParaRPr lang="en-US" sz="1200" i="1" u="sng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200" b="1" i="1" u="sng" dirty="0">
                <a:solidFill>
                  <a:schemeClr val="bg1"/>
                </a:solidFill>
                <a:latin typeface="Red Hat Text" panose="020B0604020202020204" charset="0"/>
              </a:rPr>
              <a:t>Nobody</a:t>
            </a:r>
            <a:r>
              <a:rPr lang="en-US" sz="1200" dirty="0">
                <a:solidFill>
                  <a:schemeClr val="bg1"/>
                </a:solidFill>
                <a:latin typeface="Red Hat Text" panose="020B0604020202020204" charset="0"/>
              </a:rPr>
              <a:t> is using the CLI anymore ! </a:t>
            </a:r>
            <a:endParaRPr lang="en-CA" sz="1200" b="1" i="1" u="sng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</a:t>
            </a:r>
            <a:r>
              <a:rPr lang="en-CA" sz="2200" b="1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BIG </a:t>
            </a: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picture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82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90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2"/>
    </mc:Choice>
    <mc:Fallback>
      <p:transition spd="slow" advTm="29672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State Validation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83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309239" y="1197598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13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0"/>
    </mc:Choice>
    <mc:Fallback>
      <p:transition spd="slow" advTm="288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Once you have achieved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idempotency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intent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for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configuration management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, arguably the “easy” part, we </a:t>
            </a:r>
            <a:r>
              <a:rPr lang="en-US" b="1" i="1" u="sng" dirty="0">
                <a:solidFill>
                  <a:schemeClr val="bg1"/>
                </a:solidFill>
                <a:latin typeface="Red Hat Text" panose="020B0604020202020204" charset="0"/>
              </a:rPr>
              <a:t>know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the network is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configured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correctly – 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But is it </a:t>
            </a:r>
            <a:r>
              <a:rPr lang="en-US" b="1" i="1" u="sng" dirty="0">
                <a:solidFill>
                  <a:schemeClr val="bg1"/>
                </a:solidFill>
                <a:latin typeface="Red Hat Text" panose="020B0604020202020204" charset="0"/>
              </a:rPr>
              <a:t>working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properly based on our intent ? 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State Validation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84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2211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9"/>
    </mc:Choice>
    <mc:Fallback>
      <p:transition spd="slow" advTm="12239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We can go a step further with </a:t>
            </a:r>
            <a:r>
              <a:rPr lang="en-US" b="1" dirty="0" err="1">
                <a:solidFill>
                  <a:schemeClr val="bg1"/>
                </a:solidFill>
                <a:latin typeface="Red Hat Text" panose="020B0604020202020204" charset="0"/>
              </a:rPr>
              <a:t>pyATS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which is fully integrated with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Ansible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to perform network tests from the actual </a:t>
            </a:r>
            <a:r>
              <a:rPr lang="en-US" b="1" dirty="0">
                <a:solidFill>
                  <a:schemeClr val="bg1"/>
                </a:solidFill>
                <a:latin typeface="Red Hat Text" panose="020B0604020202020204" charset="0"/>
              </a:rPr>
              <a:t>host</a:t>
            </a: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 on the network</a:t>
            </a:r>
          </a:p>
          <a:p>
            <a:endParaRPr lang="en-US" b="1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This has incredible possibilities and power as you no longer are testing if a third party monitoring tool can reach your device or get SNMP traps or syslog</a:t>
            </a:r>
          </a:p>
          <a:p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You take on the persona of the device and test from its CLI </a:t>
            </a: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and </a:t>
            </a: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pyATS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85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6074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4"/>
    </mc:Choice>
    <mc:Fallback>
      <p:transition spd="slow" advTm="19984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Ansible and </a:t>
            </a:r>
            <a:r>
              <a:rPr lang="en-CA" sz="2200" dirty="0" err="1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pyATS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86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DA766-375C-48B2-8703-E7149396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02" y="1267846"/>
            <a:ext cx="2835196" cy="31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7"/>
    </mc:Choice>
    <mc:Fallback>
      <p:transition spd="slow" advTm="17447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70260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Continuous Integration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ed Hat Text" panose="020B0604020202020204" charset="0"/>
              </a:rPr>
              <a:t>Continuous Delivery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87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2CA488F9-4AED-4373-8672-1A7DA570119C}"/>
              </a:ext>
            </a:extLst>
          </p:cNvPr>
          <p:cNvSpPr/>
          <p:nvPr/>
        </p:nvSpPr>
        <p:spPr>
          <a:xfrm>
            <a:off x="3347076" y="718840"/>
            <a:ext cx="1029431" cy="54734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06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3"/>
    </mc:Choice>
    <mc:Fallback>
      <p:transition spd="slow" advTm="6103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1411546"/>
            <a:ext cx="7818600" cy="311188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endParaRPr lang="en-US" sz="8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Continuous Integration / Continuous Delivery (CI/CD)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88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697D275-818D-46A4-B917-2CEDEFA7E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49119"/>
              </p:ext>
            </p:extLst>
          </p:nvPr>
        </p:nvGraphicFramePr>
        <p:xfrm>
          <a:off x="661446" y="1424940"/>
          <a:ext cx="7818600" cy="3098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9300">
                  <a:extLst>
                    <a:ext uri="{9D8B030D-6E8A-4147-A177-3AD203B41FA5}">
                      <a16:colId xmlns:a16="http://schemas.microsoft.com/office/drawing/2014/main" val="2670945084"/>
                    </a:ext>
                  </a:extLst>
                </a:gridCol>
                <a:gridCol w="3909300">
                  <a:extLst>
                    <a:ext uri="{9D8B030D-6E8A-4147-A177-3AD203B41FA5}">
                      <a16:colId xmlns:a16="http://schemas.microsoft.com/office/drawing/2014/main" val="338551449"/>
                    </a:ext>
                  </a:extLst>
                </a:gridCol>
              </a:tblGrid>
              <a:tr h="3098477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The ultimate destination of our automation journey is a complete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automation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pipeline</a:t>
                      </a:r>
                    </a:p>
                    <a:p>
                      <a:endParaRPr lang="en-US" sz="1400" b="1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Continuously integration 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– ongoing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pull requests</a:t>
                      </a:r>
                    </a:p>
                    <a:p>
                      <a:endParaRPr lang="en-US" sz="1400" b="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Continuously delivery </a:t>
                      </a: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- a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utomated builds and releases to the network </a:t>
                      </a:r>
                    </a:p>
                    <a:p>
                      <a:endParaRPr lang="en-US" sz="140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We have to use our imaginations but it is possibly to create this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pipeline</a:t>
                      </a:r>
                      <a:br>
                        <a:rPr lang="en-US" sz="1400" dirty="0"/>
                      </a:br>
                      <a:br>
                        <a:rPr lang="en-US" sz="1400" dirty="0"/>
                      </a:br>
                      <a:endParaRPr lang="en-US" sz="1400" dirty="0"/>
                    </a:p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A Git branch is created 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Clone locally; development occurs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Tested and approved to be Pulled into main 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The successful Pull request triggers an automated pipeline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Generate </a:t>
                      </a:r>
                      <a:r>
                        <a:rPr lang="en-CA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intent and documents </a:t>
                      </a:r>
                    </a:p>
                    <a:p>
                      <a:r>
                        <a:rPr lang="en-CA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Build Docker container image </a:t>
                      </a:r>
                      <a:endParaRPr lang="en-US" sz="1200" dirty="0">
                        <a:solidFill>
                          <a:schemeClr val="bg1"/>
                        </a:solidFill>
                        <a:latin typeface="Red Hat Display" panose="020B0604020202020204" charset="0"/>
                      </a:endParaRP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Test the solution against a lab or virtual (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vIRL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) environment 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Capture network state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Push to environment 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Validate network state </a:t>
                      </a:r>
                      <a:b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</a:br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Destroy Docker container image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Red Hat Display" panose="020B0604020202020204" charset="0"/>
                        </a:rPr>
                        <a:t>Close or rollback change </a:t>
                      </a:r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2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21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8"/>
    </mc:Choice>
    <mc:Fallback>
      <p:transition spd="slow" advTm="32248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335925" y="1084550"/>
            <a:ext cx="4819800" cy="17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summary…</a:t>
            </a:r>
            <a:endParaRPr sz="3600" dirty="0">
              <a:solidFill>
                <a:srgbClr val="EBEB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rgbClr val="10244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Recap</a:t>
            </a:r>
          </a:p>
        </p:txBody>
      </p:sp>
      <p:sp>
        <p:nvSpPr>
          <p:cNvPr id="106" name="Google Shape;106;p20"/>
          <p:cNvSpPr txBox="1"/>
          <p:nvPr/>
        </p:nvSpPr>
        <p:spPr>
          <a:xfrm>
            <a:off x="782118" y="1948618"/>
            <a:ext cx="4641220" cy="229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CA" b="1" dirty="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10244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89</a:t>
            </a:fld>
            <a:endParaRPr sz="700">
              <a:solidFill>
                <a:srgbClr val="10244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5853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"/>
    </mc:Choice>
    <mc:Fallback>
      <p:transition spd="slow" advTm="139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663916" y="1226400"/>
            <a:ext cx="7818600" cy="372000"/>
          </a:xfrm>
          <a:prstGeom prst="rect">
            <a:avLst/>
          </a:prstGeom>
          <a:solidFill>
            <a:srgbClr val="3C8FF7">
              <a:alpha val="61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CBEC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Not in the future – in the present!</a:t>
            </a:r>
            <a:endParaRPr dirty="0">
              <a:solidFill>
                <a:srgbClr val="5CBEC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rgbClr val="3C8FF7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663954" y="1598726"/>
            <a:ext cx="7818600" cy="2924700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marL="21600" indent="0">
              <a:buNone/>
            </a:pP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Your networks, services, and applications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are more than just collections of configurations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. They’re a finely tuned and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ordered list </a:t>
            </a:r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of tasks and processes that result in </a:t>
            </a: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your </a:t>
            </a:r>
            <a:r>
              <a:rPr lang="en-CA" sz="1100" b="1" dirty="0">
                <a:solidFill>
                  <a:schemeClr val="bg1"/>
                </a:solidFill>
                <a:latin typeface="Red Hat Text" panose="020B0604020202020204" charset="0"/>
              </a:rPr>
              <a:t>working application</a:t>
            </a:r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.</a:t>
            </a:r>
          </a:p>
          <a:p>
            <a:pPr marL="21600" indent="0">
              <a:buNone/>
            </a:pPr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pPr marL="21600" indent="0">
              <a:buNone/>
            </a:pPr>
            <a:r>
              <a:rPr lang="en-US" sz="1100" b="1" dirty="0">
                <a:solidFill>
                  <a:schemeClr val="bg1"/>
                </a:solidFill>
                <a:latin typeface="Red Hat Text" panose="020B0604020202020204" charset="0"/>
              </a:rPr>
              <a:t>Ansible can do it all: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Provisioning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App Deployment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Configuration Management</a:t>
            </a:r>
          </a:p>
          <a:p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CA" sz="1100" dirty="0">
                <a:solidFill>
                  <a:schemeClr val="bg1"/>
                </a:solidFill>
                <a:latin typeface="Red Hat Text" panose="020B0604020202020204" charset="0"/>
              </a:rPr>
              <a:t>Multi-tier Orchestration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Documentation</a:t>
            </a:r>
          </a:p>
          <a:p>
            <a:endParaRPr lang="en-US" sz="1100" dirty="0">
              <a:solidFill>
                <a:schemeClr val="bg1"/>
              </a:solidFill>
              <a:latin typeface="Red Hat Text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Red Hat Text" panose="020B0604020202020204" charset="0"/>
              </a:rPr>
              <a:t>On-Prem or Clouds</a:t>
            </a:r>
            <a:endParaRPr lang="en-CA" sz="1100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61" name="Google Shape;61;p15"/>
          <p:cNvSpPr txBox="1"/>
          <p:nvPr/>
        </p:nvSpPr>
        <p:spPr>
          <a:xfrm>
            <a:off x="663954" y="825263"/>
            <a:ext cx="7818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 dirty="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Why Automation is Important</a:t>
            </a:r>
            <a:endParaRPr sz="2200" dirty="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 dirty="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Introduction</a:t>
            </a:r>
            <a:endParaRPr sz="700" dirty="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9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1363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7"/>
    </mc:Choice>
    <mc:Fallback>
      <p:transition spd="slow" advTm="19797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663954" y="653880"/>
            <a:ext cx="7818600" cy="3869546"/>
          </a:xfrm>
          <a:prstGeom prst="rect">
            <a:avLst/>
          </a:prstGeom>
          <a:solidFill>
            <a:srgbClr val="3C8FF7">
              <a:alpha val="18820"/>
            </a:srgbClr>
          </a:solidFill>
          <a:ln>
            <a:noFill/>
          </a:ln>
        </p:spPr>
        <p:txBody>
          <a:bodyPr spcFirstLastPara="1" wrap="square" lIns="1371825" tIns="0" rIns="1543300" bIns="0" anchor="ctr" anchorCtr="0">
            <a:noAutofit/>
          </a:bodyPr>
          <a:lstStyle/>
          <a:p>
            <a:pPr algn="r"/>
            <a:endParaRPr lang="en-CA" dirty="0">
              <a:solidFill>
                <a:schemeClr val="bg1"/>
              </a:solidFill>
              <a:latin typeface="Red Hat Text" panose="020B0604020202020204" charset="0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35915" y="41580"/>
            <a:ext cx="38625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9225" tIns="68575" rIns="68575" bIns="68575" anchor="ctr" anchorCtr="0">
            <a:noAutofit/>
          </a:bodyPr>
          <a:lstStyle/>
          <a:p>
            <a:pPr lvl="0"/>
            <a:r>
              <a:rPr lang="en-CA" sz="700" dirty="0">
                <a:solidFill>
                  <a:schemeClr val="bg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The Automation Progression Pyramid</a:t>
            </a:r>
          </a:p>
        </p:txBody>
      </p:sp>
      <p:sp>
        <p:nvSpPr>
          <p:cNvPr id="81" name="Google Shape;81;p17"/>
          <p:cNvSpPr txBox="1"/>
          <p:nvPr/>
        </p:nvSpPr>
        <p:spPr>
          <a:xfrm>
            <a:off x="50418" y="4379717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90</a:t>
            </a:fld>
            <a:endParaRPr sz="7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A5B3D6B-97BB-4DBB-B5FC-E9B56DE09361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17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"/>
    </mc:Choice>
    <mc:Fallback>
      <p:transition spd="slow" advTm="188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1563174" y="2143300"/>
            <a:ext cx="3251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John Capobianco can be reached on Twitter, GitHub, and LinkedIn and would love to connect with you</a:t>
            </a:r>
            <a:r>
              <a:rPr lang="en" sz="1100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 </a:t>
            </a:r>
            <a:endParaRPr sz="1100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563297" y="1266315"/>
            <a:ext cx="36798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Thank you</a:t>
            </a:r>
            <a:endParaRPr sz="41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1911274" y="3362164"/>
            <a:ext cx="2228555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800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linkedin.com/in/john-capobianco-644a1515</a:t>
            </a:r>
            <a:endParaRPr sz="800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911274" y="2870987"/>
            <a:ext cx="19737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800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</a:t>
            </a:r>
            <a:r>
              <a:rPr lang="en-CA" sz="800" dirty="0" err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John</a:t>
            </a:r>
            <a:r>
              <a:rPr lang="en-CA" sz="800" dirty="0" err="1">
                <a:solidFill>
                  <a:srgbClr val="FFFFFF"/>
                </a:solidFill>
                <a:latin typeface="+mj-lt"/>
                <a:ea typeface="Red Hat Display"/>
                <a:cs typeface="Red Hat Display"/>
                <a:sym typeface="Red Hat Display"/>
              </a:rPr>
              <a:t>_</a:t>
            </a:r>
            <a:r>
              <a:rPr lang="en-CA" sz="800" dirty="0" err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Capobianco</a:t>
            </a:r>
            <a:endParaRPr sz="800" dirty="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174" y="3300845"/>
            <a:ext cx="336599" cy="29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174" y="2823325"/>
            <a:ext cx="348100" cy="302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" name="Google Shape;127;p22">
            <a:extLst>
              <a:ext uri="{FF2B5EF4-FFF2-40B4-BE49-F238E27FC236}">
                <a16:creationId xmlns:a16="http://schemas.microsoft.com/office/drawing/2014/main" id="{DCB98562-0DFC-414B-A570-4381BFE7D83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596662" y="3768366"/>
            <a:ext cx="292625" cy="29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" name="Google Shape;123;p22">
            <a:extLst>
              <a:ext uri="{FF2B5EF4-FFF2-40B4-BE49-F238E27FC236}">
                <a16:creationId xmlns:a16="http://schemas.microsoft.com/office/drawing/2014/main" id="{59458EC1-066C-432E-B17A-297FEF18C2B2}"/>
              </a:ext>
            </a:extLst>
          </p:cNvPr>
          <p:cNvSpPr txBox="1"/>
          <p:nvPr/>
        </p:nvSpPr>
        <p:spPr>
          <a:xfrm>
            <a:off x="1940074" y="3798860"/>
            <a:ext cx="2228555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CA" sz="800" dirty="0">
                <a:solidFill>
                  <a:schemeClr val="bg1"/>
                </a:solidFill>
                <a:latin typeface="Red Hat Display" panose="020B0604020202020204" charset="0"/>
              </a:rPr>
              <a:t>github.com/automateyournetwork</a:t>
            </a:r>
            <a:endParaRPr sz="800" dirty="0">
              <a:solidFill>
                <a:schemeClr val="bg1"/>
              </a:solidFill>
              <a:latin typeface="Red Hat Display" panose="020B0604020202020204" charset="0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"/>
    </mc:Choice>
    <mc:Fallback>
      <p:transition spd="slow" advTm="1264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1563174" y="2143300"/>
            <a:ext cx="3251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 Hat is the world’s leading provider of enterprise open source software solutions. Award-winning support, training, and consulting services make </a:t>
            </a:r>
            <a:endParaRPr sz="1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 Hat a trusted adviser to the Fortune 500. </a:t>
            </a:r>
            <a:endParaRPr sz="11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563297" y="1266315"/>
            <a:ext cx="36798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Thank you</a:t>
            </a:r>
            <a:endParaRPr sz="41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1975723" y="3345754"/>
            <a:ext cx="19737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582148" y="3343508"/>
            <a:ext cx="19737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974798" y="3850567"/>
            <a:ext cx="19737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facebook.com/ansibleautomation</a:t>
            </a:r>
            <a:endParaRPr sz="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4587898" y="3846121"/>
            <a:ext cx="19737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twitter.com/ansible</a:t>
            </a:r>
            <a:endParaRPr sz="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00" y="3298099"/>
            <a:ext cx="349668" cy="302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263" y="3303078"/>
            <a:ext cx="336599" cy="292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269" y="3802911"/>
            <a:ext cx="348100" cy="302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3179" y="3807397"/>
            <a:ext cx="348100" cy="3026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89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"/>
    </mc:Choice>
    <mc:Fallback>
      <p:transition spd="slow" advTm="5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4707</Words>
  <Application>Microsoft Office PowerPoint</Application>
  <PresentationFormat>On-screen Show (16:9)</PresentationFormat>
  <Paragraphs>1127</Paragraphs>
  <Slides>92</Slides>
  <Notes>92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Red Hat Text</vt:lpstr>
      <vt:lpstr>Red Hat Display</vt:lpstr>
      <vt:lpstr>Red Hat Display Medium</vt:lpstr>
      <vt:lpstr>Red Hat Text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Carvalho</dc:creator>
  <cp:lastModifiedBy>Capobianco, John Walter Walter</cp:lastModifiedBy>
  <cp:revision>105</cp:revision>
  <dcterms:modified xsi:type="dcterms:W3CDTF">2020-08-30T16:53:28Z</dcterms:modified>
</cp:coreProperties>
</file>